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metadata" ContentType="application/binary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BIZ UDPGothic" panose="020B0400000000000000" pitchFamily="34" charset="-128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hNsEwEJ/7zokKfk9y6wQt9bExu7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F9A3FC8-568D-4A15-9F1C-9F8DB761E216}">
  <a:tblStyle styleId="{9F9A3FC8-568D-4A15-9F1C-9F8DB761E216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60" d="100"/>
          <a:sy n="160" d="100"/>
        </p:scale>
        <p:origin x="78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font" Target="fonts/font1.fntdata"/><Relationship Id="rId13" Type="http://schemas.openxmlformats.org/officeDocument/2006/relationships/font" Target="fonts/font2.fntdata"/><Relationship Id="rId19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42f2f2507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" name="Google Shape;123;g342f2f2507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5" name="Google Shape;21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1" name="Google Shape;3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5" name="Google Shape;40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3" name="Google Shape;50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Google Shape;60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2" name="Google Shape;60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13" name="Google Shape;13;p12"/>
          <p:cNvSpPr txBox="1"/>
          <p:nvPr/>
        </p:nvSpPr>
        <p:spPr>
          <a:xfrm>
            <a:off x="5432396" y="4928098"/>
            <a:ext cx="37116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" sz="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Copyright © 2024 Classi Corp. All Rights Reserved.</a:t>
            </a:r>
            <a:endParaRPr sz="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2" name="Google Shape;52;p2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18" name="Google Shape;18;p13"/>
          <p:cNvSpPr/>
          <p:nvPr/>
        </p:nvSpPr>
        <p:spPr>
          <a:xfrm>
            <a:off x="287632" y="381000"/>
            <a:ext cx="8572500" cy="96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41025" tIns="41025" rIns="41025" bIns="41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0" i="0" u="none" strike="noStrike" cap="none">
              <a:solidFill>
                <a:srgbClr val="23221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13"/>
          <p:cNvSpPr txBox="1"/>
          <p:nvPr/>
        </p:nvSpPr>
        <p:spPr>
          <a:xfrm>
            <a:off x="284646" y="95250"/>
            <a:ext cx="71460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775" tIns="26775" rIns="26775" bIns="26775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23221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" name="Google Shape;20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055504" y="96712"/>
            <a:ext cx="800353" cy="261575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13"/>
          <p:cNvSpPr txBox="1"/>
          <p:nvPr/>
        </p:nvSpPr>
        <p:spPr>
          <a:xfrm>
            <a:off x="284646" y="95250"/>
            <a:ext cx="71460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775" tIns="26775" rIns="26775" bIns="26775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2" name="Google Shape;22;p13"/>
          <p:cNvSpPr txBox="1"/>
          <p:nvPr/>
        </p:nvSpPr>
        <p:spPr>
          <a:xfrm>
            <a:off x="284646" y="129000"/>
            <a:ext cx="71460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775" tIns="26775" rIns="26775" bIns="26775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p1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0" name="Google Shape;40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chienowa.classi.co.jp/hc/ja/categories/6533307128719" TargetMode="Externa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"/>
          <p:cNvSpPr txBox="1">
            <a:spLocks noGrp="1"/>
          </p:cNvSpPr>
          <p:nvPr>
            <p:ph type="subTitle" idx="1"/>
          </p:nvPr>
        </p:nvSpPr>
        <p:spPr>
          <a:xfrm>
            <a:off x="311700" y="2631200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ja" sz="3600">
                <a:latin typeface="BIZ UDPGothic"/>
                <a:ea typeface="BIZ UDPGothic"/>
                <a:cs typeface="BIZ UDPGothic"/>
                <a:sym typeface="BIZ UDPGothic"/>
              </a:rPr>
              <a:t>年間活用計画</a:t>
            </a:r>
            <a:endParaRPr sz="3600"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ja" sz="3600">
                <a:latin typeface="BIZ UDPGothic"/>
                <a:ea typeface="BIZ UDPGothic"/>
                <a:cs typeface="BIZ UDPGothic"/>
                <a:sym typeface="BIZ UDPGothic"/>
              </a:rPr>
              <a:t>テンプレート</a:t>
            </a:r>
            <a:endParaRPr sz="3600"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pic>
        <p:nvPicPr>
          <p:cNvPr id="61" name="Google Shape;6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9443" y="1593900"/>
            <a:ext cx="2425119" cy="7926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ja"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0FF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"/>
          <p:cNvSpPr/>
          <p:nvPr/>
        </p:nvSpPr>
        <p:spPr>
          <a:xfrm>
            <a:off x="278575" y="1024725"/>
            <a:ext cx="8607900" cy="3880200"/>
          </a:xfrm>
          <a:prstGeom prst="roundRect">
            <a:avLst>
              <a:gd name="adj" fmla="val 781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2"/>
          <p:cNvSpPr txBox="1"/>
          <p:nvPr/>
        </p:nvSpPr>
        <p:spPr>
          <a:xfrm>
            <a:off x="485039" y="441360"/>
            <a:ext cx="5015100" cy="4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775" tIns="26775" rIns="26775" bIns="267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</a:pPr>
            <a:r>
              <a:rPr lang="ja" sz="2700" b="1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本シートの概要と使い方</a:t>
            </a:r>
            <a:endParaRPr sz="2700" b="0" i="0" u="none" strike="noStrike" cap="none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9" name="Google Shape;69;p2"/>
          <p:cNvSpPr txBox="1"/>
          <p:nvPr/>
        </p:nvSpPr>
        <p:spPr>
          <a:xfrm>
            <a:off x="534775" y="1207400"/>
            <a:ext cx="8180400" cy="34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775" tIns="26775" rIns="26775" bIns="267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概要</a:t>
            </a:r>
            <a:endParaRPr sz="1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こちらは「活用する機能」を決め、「1年間の活用スケジュール」を立てるためのシートです。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P3が作成シート、 P5以降がサンプルです。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このファイル上で編集することもできますし、紙に印刷して書き込みながらお使いいただくこともできます。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100" dirty="0">
                <a:solidFill>
                  <a:schemeClr val="dk1"/>
                </a:solidFill>
              </a:rPr>
              <a:t>※各機能の概要は</a:t>
            </a:r>
            <a:r>
              <a:rPr lang="ja" sz="1100" u="sng" dirty="0">
                <a:solidFill>
                  <a:schemeClr val="hlink"/>
                </a:solidFill>
                <a:hlinkClick r:id="rId3"/>
              </a:rPr>
              <a:t>先生向け活用支援サイト「チエノワ」資料集の機能別資料</a:t>
            </a:r>
            <a:r>
              <a:rPr lang="ja" sz="1100" dirty="0">
                <a:solidFill>
                  <a:schemeClr val="dk1"/>
                </a:solidFill>
              </a:rPr>
              <a:t>をご確認ください。</a:t>
            </a:r>
            <a:endParaRPr sz="11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5A6068"/>
              </a:buClr>
              <a:buSzPts val="400"/>
              <a:buFont typeface="Arial"/>
              <a:buNone/>
            </a:pPr>
            <a:endParaRPr sz="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作成方法</a:t>
            </a:r>
            <a:r>
              <a:rPr lang="ja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（※詳しくはP5以降のサンプルをご確認ください）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P4にあるパーツを使い、P3で「年間活用スケジュール」 を調整してください。</a:t>
            </a:r>
            <a:endParaRPr sz="5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※パーツ名や期間は自由に編集してお使いください。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※ベネッセのテストは、受験日程をご確認の上、スケジュールの調整をお願いいたします。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chemeClr val="dk1"/>
              </a:solidFill>
            </a:endParaRPr>
          </a:p>
        </p:txBody>
      </p:sp>
      <p:sp>
        <p:nvSpPr>
          <p:cNvPr id="70" name="Google Shape;7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ja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"/>
          <p:cNvSpPr txBox="1"/>
          <p:nvPr/>
        </p:nvSpPr>
        <p:spPr>
          <a:xfrm>
            <a:off x="285025" y="107978"/>
            <a:ext cx="50151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775" tIns="26775" rIns="26775" bIns="267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400" b="1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【作成シート】年間活用スケジュール</a:t>
            </a:r>
            <a:endParaRPr sz="1400" b="1" i="0" u="none" strike="noStrike" cap="none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76" name="Google Shape;7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ja"/>
              <a:t>3</a:t>
            </a:fld>
            <a:endParaRPr/>
          </a:p>
        </p:txBody>
      </p:sp>
      <p:grpSp>
        <p:nvGrpSpPr>
          <p:cNvPr id="77" name="Google Shape;77;p3"/>
          <p:cNvGrpSpPr/>
          <p:nvPr/>
        </p:nvGrpSpPr>
        <p:grpSpPr>
          <a:xfrm>
            <a:off x="226584" y="458165"/>
            <a:ext cx="8734726" cy="4624010"/>
            <a:chOff x="339418" y="458165"/>
            <a:chExt cx="8734726" cy="4624010"/>
          </a:xfrm>
        </p:grpSpPr>
        <p:sp>
          <p:nvSpPr>
            <p:cNvPr id="78" name="Google Shape;78;p3"/>
            <p:cNvSpPr/>
            <p:nvPr/>
          </p:nvSpPr>
          <p:spPr>
            <a:xfrm>
              <a:off x="1057417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79" name="Google Shape;79;p3"/>
            <p:cNvSpPr txBox="1"/>
            <p:nvPr/>
          </p:nvSpPr>
          <p:spPr>
            <a:xfrm>
              <a:off x="1207079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4月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1725338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81" name="Google Shape;81;p3"/>
            <p:cNvSpPr txBox="1"/>
            <p:nvPr/>
          </p:nvSpPr>
          <p:spPr>
            <a:xfrm>
              <a:off x="1874999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5月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2393258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83" name="Google Shape;83;p3"/>
            <p:cNvSpPr txBox="1"/>
            <p:nvPr/>
          </p:nvSpPr>
          <p:spPr>
            <a:xfrm>
              <a:off x="2542920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6月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3061178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85" name="Google Shape;85;p3"/>
            <p:cNvSpPr txBox="1"/>
            <p:nvPr/>
          </p:nvSpPr>
          <p:spPr>
            <a:xfrm>
              <a:off x="3210841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7月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3729100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87" name="Google Shape;87;p3"/>
            <p:cNvSpPr txBox="1"/>
            <p:nvPr/>
          </p:nvSpPr>
          <p:spPr>
            <a:xfrm>
              <a:off x="3878761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8月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88" name="Google Shape;88;p3"/>
            <p:cNvSpPr/>
            <p:nvPr/>
          </p:nvSpPr>
          <p:spPr>
            <a:xfrm>
              <a:off x="4397020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89" name="Google Shape;89;p3"/>
            <p:cNvSpPr txBox="1"/>
            <p:nvPr/>
          </p:nvSpPr>
          <p:spPr>
            <a:xfrm>
              <a:off x="4546682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9月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5064941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91" name="Google Shape;91;p3"/>
            <p:cNvSpPr txBox="1"/>
            <p:nvPr/>
          </p:nvSpPr>
          <p:spPr>
            <a:xfrm>
              <a:off x="5214602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10月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92" name="Google Shape;92;p3"/>
            <p:cNvSpPr/>
            <p:nvPr/>
          </p:nvSpPr>
          <p:spPr>
            <a:xfrm>
              <a:off x="5732861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93" name="Google Shape;93;p3"/>
            <p:cNvSpPr txBox="1"/>
            <p:nvPr/>
          </p:nvSpPr>
          <p:spPr>
            <a:xfrm>
              <a:off x="5882522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11月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94" name="Google Shape;94;p3"/>
            <p:cNvSpPr/>
            <p:nvPr/>
          </p:nvSpPr>
          <p:spPr>
            <a:xfrm>
              <a:off x="6400781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95" name="Google Shape;95;p3"/>
            <p:cNvSpPr txBox="1"/>
            <p:nvPr/>
          </p:nvSpPr>
          <p:spPr>
            <a:xfrm>
              <a:off x="6550443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12月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96" name="Google Shape;96;p3"/>
            <p:cNvSpPr/>
            <p:nvPr/>
          </p:nvSpPr>
          <p:spPr>
            <a:xfrm>
              <a:off x="7068702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97" name="Google Shape;97;p3"/>
            <p:cNvSpPr txBox="1"/>
            <p:nvPr/>
          </p:nvSpPr>
          <p:spPr>
            <a:xfrm>
              <a:off x="7218364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98" name="Google Shape;98;p3"/>
            <p:cNvSpPr/>
            <p:nvPr/>
          </p:nvSpPr>
          <p:spPr>
            <a:xfrm>
              <a:off x="7736623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99" name="Google Shape;99;p3"/>
            <p:cNvSpPr txBox="1"/>
            <p:nvPr/>
          </p:nvSpPr>
          <p:spPr>
            <a:xfrm>
              <a:off x="7886285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2月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00" name="Google Shape;100;p3"/>
            <p:cNvSpPr/>
            <p:nvPr/>
          </p:nvSpPr>
          <p:spPr>
            <a:xfrm>
              <a:off x="8404544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01" name="Google Shape;101;p3"/>
            <p:cNvSpPr txBox="1"/>
            <p:nvPr/>
          </p:nvSpPr>
          <p:spPr>
            <a:xfrm>
              <a:off x="8554206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3月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grpSp>
          <p:nvGrpSpPr>
            <p:cNvPr id="102" name="Google Shape;102;p3"/>
            <p:cNvGrpSpPr/>
            <p:nvPr/>
          </p:nvGrpSpPr>
          <p:grpSpPr>
            <a:xfrm>
              <a:off x="339418" y="682875"/>
              <a:ext cx="8729507" cy="4399300"/>
              <a:chOff x="339418" y="682875"/>
              <a:chExt cx="8729507" cy="4399300"/>
            </a:xfrm>
          </p:grpSpPr>
          <p:sp>
            <p:nvSpPr>
              <p:cNvPr id="103" name="Google Shape;103;p3"/>
              <p:cNvSpPr/>
              <p:nvPr/>
            </p:nvSpPr>
            <p:spPr>
              <a:xfrm>
                <a:off x="339419" y="2033275"/>
                <a:ext cx="723600" cy="3048900"/>
              </a:xfrm>
              <a:prstGeom prst="rect">
                <a:avLst/>
              </a:prstGeom>
              <a:solidFill>
                <a:srgbClr val="BFE0FF"/>
              </a:solidFill>
              <a:ln>
                <a:noFill/>
              </a:ln>
            </p:spPr>
            <p:txBody>
              <a:bodyPr spcFirstLastPara="1" wrap="square" lIns="26775" tIns="26775" rIns="26775" bIns="26775" anchor="ctr" anchorCtr="0">
                <a:noAutofit/>
              </a:bodyPr>
              <a:lstStyle/>
              <a:p>
                <a:pPr marL="0" marR="0" lvl="0" indent="127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500"/>
                  <a:buFont typeface="Arial"/>
                  <a:buNone/>
                </a:pPr>
                <a:endParaRPr sz="1500" b="0" i="0" u="none" strike="noStrike" cap="none">
                  <a:solidFill>
                    <a:srgbClr val="23221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04" name="Google Shape;104;p3"/>
              <p:cNvGrpSpPr/>
              <p:nvPr/>
            </p:nvGrpSpPr>
            <p:grpSpPr>
              <a:xfrm>
                <a:off x="1065096" y="682950"/>
                <a:ext cx="8000433" cy="4399200"/>
                <a:chOff x="1065096" y="682950"/>
                <a:chExt cx="8000433" cy="4399200"/>
              </a:xfrm>
            </p:grpSpPr>
            <p:sp>
              <p:nvSpPr>
                <p:cNvPr id="105" name="Google Shape;105;p3"/>
                <p:cNvSpPr/>
                <p:nvPr/>
              </p:nvSpPr>
              <p:spPr>
                <a:xfrm>
                  <a:off x="839592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6" name="Google Shape;106;p3"/>
                <p:cNvSpPr/>
                <p:nvPr/>
              </p:nvSpPr>
              <p:spPr>
                <a:xfrm>
                  <a:off x="1065096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7" name="Google Shape;107;p3"/>
                <p:cNvSpPr/>
                <p:nvPr/>
              </p:nvSpPr>
              <p:spPr>
                <a:xfrm>
                  <a:off x="1733016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8" name="Google Shape;108;p3"/>
                <p:cNvSpPr/>
                <p:nvPr/>
              </p:nvSpPr>
              <p:spPr>
                <a:xfrm>
                  <a:off x="2400936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9" name="Google Shape;109;p3"/>
                <p:cNvSpPr/>
                <p:nvPr/>
              </p:nvSpPr>
              <p:spPr>
                <a:xfrm>
                  <a:off x="3068857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0" name="Google Shape;110;p3"/>
                <p:cNvSpPr/>
                <p:nvPr/>
              </p:nvSpPr>
              <p:spPr>
                <a:xfrm>
                  <a:off x="3736777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1" name="Google Shape;111;p3"/>
                <p:cNvSpPr/>
                <p:nvPr/>
              </p:nvSpPr>
              <p:spPr>
                <a:xfrm>
                  <a:off x="4403880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2" name="Google Shape;112;p3"/>
                <p:cNvSpPr/>
                <p:nvPr/>
              </p:nvSpPr>
              <p:spPr>
                <a:xfrm>
                  <a:off x="5072618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3" name="Google Shape;113;p3"/>
                <p:cNvSpPr/>
                <p:nvPr/>
              </p:nvSpPr>
              <p:spPr>
                <a:xfrm>
                  <a:off x="574053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4" name="Google Shape;114;p3"/>
                <p:cNvSpPr/>
                <p:nvPr/>
              </p:nvSpPr>
              <p:spPr>
                <a:xfrm>
                  <a:off x="640845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5" name="Google Shape;115;p3"/>
                <p:cNvSpPr/>
                <p:nvPr/>
              </p:nvSpPr>
              <p:spPr>
                <a:xfrm>
                  <a:off x="707637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6" name="Google Shape;116;p3"/>
                <p:cNvSpPr/>
                <p:nvPr/>
              </p:nvSpPr>
              <p:spPr>
                <a:xfrm>
                  <a:off x="7744300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17" name="Google Shape;117;p3"/>
              <p:cNvSpPr/>
              <p:nvPr/>
            </p:nvSpPr>
            <p:spPr>
              <a:xfrm>
                <a:off x="339418" y="682875"/>
                <a:ext cx="723600" cy="1350300"/>
              </a:xfrm>
              <a:prstGeom prst="rect">
                <a:avLst/>
              </a:prstGeom>
              <a:solidFill>
                <a:srgbClr val="BFE0FF"/>
              </a:solidFill>
              <a:ln>
                <a:noFill/>
              </a:ln>
            </p:spPr>
            <p:txBody>
              <a:bodyPr spcFirstLastPara="1" wrap="square" lIns="26775" tIns="26775" rIns="26775" bIns="26775" anchor="ctr" anchorCtr="0">
                <a:noAutofit/>
              </a:bodyPr>
              <a:lstStyle/>
              <a:p>
                <a:pPr marL="0" marR="0" lvl="0" indent="127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500"/>
                  <a:buFont typeface="Arial"/>
                  <a:buNone/>
                </a:pPr>
                <a:endParaRPr sz="1500" b="0" i="0" u="none" strike="noStrike" cap="none">
                  <a:solidFill>
                    <a:srgbClr val="23221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8" name="Google Shape;118;p3"/>
              <p:cNvSpPr txBox="1"/>
              <p:nvPr/>
            </p:nvSpPr>
            <p:spPr>
              <a:xfrm>
                <a:off x="588482" y="2708750"/>
                <a:ext cx="269100" cy="1536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28850" tIns="28850" rIns="28850" bIns="28850" anchor="ctr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活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用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ス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ケ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ジ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ュ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ー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ル</a:t>
                </a:r>
                <a:endParaRPr sz="1200" b="0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</p:txBody>
          </p:sp>
          <p:sp>
            <p:nvSpPr>
              <p:cNvPr id="119" name="Google Shape;119;p3"/>
              <p:cNvSpPr txBox="1"/>
              <p:nvPr/>
            </p:nvSpPr>
            <p:spPr>
              <a:xfrm>
                <a:off x="512601" y="1198589"/>
                <a:ext cx="372000" cy="24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28850" tIns="28850" rIns="28850" bIns="28850" anchor="ctr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行事</a:t>
                </a:r>
                <a:endParaRPr sz="1200" b="0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</p:txBody>
          </p:sp>
          <p:cxnSp>
            <p:nvCxnSpPr>
              <p:cNvPr id="120" name="Google Shape;120;p3"/>
              <p:cNvCxnSpPr/>
              <p:nvPr/>
            </p:nvCxnSpPr>
            <p:spPr>
              <a:xfrm rot="10800000" flipH="1">
                <a:off x="341025" y="2033475"/>
                <a:ext cx="8727900" cy="4800"/>
              </a:xfrm>
              <a:prstGeom prst="straightConnector1">
                <a:avLst/>
              </a:prstGeom>
              <a:noFill/>
              <a:ln w="25400" cap="flat" cmpd="sng">
                <a:solidFill>
                  <a:srgbClr val="054CA8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oogle Shape;125;g342f2f25071_0_0"/>
          <p:cNvGrpSpPr/>
          <p:nvPr/>
        </p:nvGrpSpPr>
        <p:grpSpPr>
          <a:xfrm>
            <a:off x="226584" y="458165"/>
            <a:ext cx="8734726" cy="4624010"/>
            <a:chOff x="339418" y="458165"/>
            <a:chExt cx="8734726" cy="4624010"/>
          </a:xfrm>
        </p:grpSpPr>
        <p:sp>
          <p:nvSpPr>
            <p:cNvPr id="126" name="Google Shape;126;g342f2f25071_0_0"/>
            <p:cNvSpPr/>
            <p:nvPr/>
          </p:nvSpPr>
          <p:spPr>
            <a:xfrm>
              <a:off x="1057417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27" name="Google Shape;127;g342f2f25071_0_0"/>
            <p:cNvSpPr txBox="1"/>
            <p:nvPr/>
          </p:nvSpPr>
          <p:spPr>
            <a:xfrm>
              <a:off x="1207079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4月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28" name="Google Shape;128;g342f2f25071_0_0"/>
            <p:cNvSpPr/>
            <p:nvPr/>
          </p:nvSpPr>
          <p:spPr>
            <a:xfrm>
              <a:off x="1725338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29" name="Google Shape;129;g342f2f25071_0_0"/>
            <p:cNvSpPr txBox="1"/>
            <p:nvPr/>
          </p:nvSpPr>
          <p:spPr>
            <a:xfrm>
              <a:off x="1874999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5月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30" name="Google Shape;130;g342f2f25071_0_0"/>
            <p:cNvSpPr/>
            <p:nvPr/>
          </p:nvSpPr>
          <p:spPr>
            <a:xfrm>
              <a:off x="2393258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31" name="Google Shape;131;g342f2f25071_0_0"/>
            <p:cNvSpPr txBox="1"/>
            <p:nvPr/>
          </p:nvSpPr>
          <p:spPr>
            <a:xfrm>
              <a:off x="2542920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6月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32" name="Google Shape;132;g342f2f25071_0_0"/>
            <p:cNvSpPr/>
            <p:nvPr/>
          </p:nvSpPr>
          <p:spPr>
            <a:xfrm>
              <a:off x="3061178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33" name="Google Shape;133;g342f2f25071_0_0"/>
            <p:cNvSpPr txBox="1"/>
            <p:nvPr/>
          </p:nvSpPr>
          <p:spPr>
            <a:xfrm>
              <a:off x="3210841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7月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34" name="Google Shape;134;g342f2f25071_0_0"/>
            <p:cNvSpPr/>
            <p:nvPr/>
          </p:nvSpPr>
          <p:spPr>
            <a:xfrm>
              <a:off x="3729100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35" name="Google Shape;135;g342f2f25071_0_0"/>
            <p:cNvSpPr txBox="1"/>
            <p:nvPr/>
          </p:nvSpPr>
          <p:spPr>
            <a:xfrm>
              <a:off x="3878761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8月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36" name="Google Shape;136;g342f2f25071_0_0"/>
            <p:cNvSpPr/>
            <p:nvPr/>
          </p:nvSpPr>
          <p:spPr>
            <a:xfrm>
              <a:off x="4397020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37" name="Google Shape;137;g342f2f25071_0_0"/>
            <p:cNvSpPr txBox="1"/>
            <p:nvPr/>
          </p:nvSpPr>
          <p:spPr>
            <a:xfrm>
              <a:off x="4546682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9月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38" name="Google Shape;138;g342f2f25071_0_0"/>
            <p:cNvSpPr/>
            <p:nvPr/>
          </p:nvSpPr>
          <p:spPr>
            <a:xfrm>
              <a:off x="5064941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39" name="Google Shape;139;g342f2f25071_0_0"/>
            <p:cNvSpPr txBox="1"/>
            <p:nvPr/>
          </p:nvSpPr>
          <p:spPr>
            <a:xfrm>
              <a:off x="5214602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10月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40" name="Google Shape;140;g342f2f25071_0_0"/>
            <p:cNvSpPr/>
            <p:nvPr/>
          </p:nvSpPr>
          <p:spPr>
            <a:xfrm>
              <a:off x="5732861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41" name="Google Shape;141;g342f2f25071_0_0"/>
            <p:cNvSpPr txBox="1"/>
            <p:nvPr/>
          </p:nvSpPr>
          <p:spPr>
            <a:xfrm>
              <a:off x="5882522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11月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42" name="Google Shape;142;g342f2f25071_0_0"/>
            <p:cNvSpPr/>
            <p:nvPr/>
          </p:nvSpPr>
          <p:spPr>
            <a:xfrm>
              <a:off x="6400781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43" name="Google Shape;143;g342f2f25071_0_0"/>
            <p:cNvSpPr txBox="1"/>
            <p:nvPr/>
          </p:nvSpPr>
          <p:spPr>
            <a:xfrm>
              <a:off x="6550443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12月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44" name="Google Shape;144;g342f2f25071_0_0"/>
            <p:cNvSpPr/>
            <p:nvPr/>
          </p:nvSpPr>
          <p:spPr>
            <a:xfrm>
              <a:off x="7068702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45" name="Google Shape;145;g342f2f25071_0_0"/>
            <p:cNvSpPr txBox="1"/>
            <p:nvPr/>
          </p:nvSpPr>
          <p:spPr>
            <a:xfrm>
              <a:off x="7218364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46" name="Google Shape;146;g342f2f25071_0_0"/>
            <p:cNvSpPr/>
            <p:nvPr/>
          </p:nvSpPr>
          <p:spPr>
            <a:xfrm>
              <a:off x="7736623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47" name="Google Shape;147;g342f2f25071_0_0"/>
            <p:cNvSpPr txBox="1"/>
            <p:nvPr/>
          </p:nvSpPr>
          <p:spPr>
            <a:xfrm>
              <a:off x="7886285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2月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48" name="Google Shape;148;g342f2f25071_0_0"/>
            <p:cNvSpPr/>
            <p:nvPr/>
          </p:nvSpPr>
          <p:spPr>
            <a:xfrm>
              <a:off x="8404544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149" name="Google Shape;149;g342f2f25071_0_0"/>
            <p:cNvSpPr txBox="1"/>
            <p:nvPr/>
          </p:nvSpPr>
          <p:spPr>
            <a:xfrm>
              <a:off x="8554206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3月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grpSp>
          <p:nvGrpSpPr>
            <p:cNvPr id="150" name="Google Shape;150;g342f2f25071_0_0"/>
            <p:cNvGrpSpPr/>
            <p:nvPr/>
          </p:nvGrpSpPr>
          <p:grpSpPr>
            <a:xfrm>
              <a:off x="339418" y="682875"/>
              <a:ext cx="8729507" cy="4399300"/>
              <a:chOff x="339418" y="682875"/>
              <a:chExt cx="8729507" cy="4399300"/>
            </a:xfrm>
          </p:grpSpPr>
          <p:sp>
            <p:nvSpPr>
              <p:cNvPr id="151" name="Google Shape;151;g342f2f25071_0_0"/>
              <p:cNvSpPr/>
              <p:nvPr/>
            </p:nvSpPr>
            <p:spPr>
              <a:xfrm>
                <a:off x="339419" y="2033275"/>
                <a:ext cx="723600" cy="3048900"/>
              </a:xfrm>
              <a:prstGeom prst="rect">
                <a:avLst/>
              </a:prstGeom>
              <a:solidFill>
                <a:srgbClr val="BFE0FF"/>
              </a:solidFill>
              <a:ln>
                <a:noFill/>
              </a:ln>
            </p:spPr>
            <p:txBody>
              <a:bodyPr spcFirstLastPara="1" wrap="square" lIns="26775" tIns="26775" rIns="26775" bIns="26775" anchor="ctr" anchorCtr="0">
                <a:noAutofit/>
              </a:bodyPr>
              <a:lstStyle/>
              <a:p>
                <a:pPr marL="0" marR="0" lvl="0" indent="127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500"/>
                  <a:buFont typeface="Arial"/>
                  <a:buNone/>
                </a:pPr>
                <a:endParaRPr sz="1500" b="0" i="0" u="none" strike="noStrike" cap="none">
                  <a:solidFill>
                    <a:srgbClr val="23221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52" name="Google Shape;152;g342f2f25071_0_0"/>
              <p:cNvGrpSpPr/>
              <p:nvPr/>
            </p:nvGrpSpPr>
            <p:grpSpPr>
              <a:xfrm>
                <a:off x="1065096" y="682950"/>
                <a:ext cx="8000433" cy="4399200"/>
                <a:chOff x="1065096" y="682950"/>
                <a:chExt cx="8000433" cy="4399200"/>
              </a:xfrm>
            </p:grpSpPr>
            <p:sp>
              <p:nvSpPr>
                <p:cNvPr id="153" name="Google Shape;153;g342f2f25071_0_0"/>
                <p:cNvSpPr/>
                <p:nvPr/>
              </p:nvSpPr>
              <p:spPr>
                <a:xfrm>
                  <a:off x="839592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4" name="Google Shape;154;g342f2f25071_0_0"/>
                <p:cNvSpPr/>
                <p:nvPr/>
              </p:nvSpPr>
              <p:spPr>
                <a:xfrm>
                  <a:off x="1065096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5" name="Google Shape;155;g342f2f25071_0_0"/>
                <p:cNvSpPr/>
                <p:nvPr/>
              </p:nvSpPr>
              <p:spPr>
                <a:xfrm>
                  <a:off x="1733016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6" name="Google Shape;156;g342f2f25071_0_0"/>
                <p:cNvSpPr/>
                <p:nvPr/>
              </p:nvSpPr>
              <p:spPr>
                <a:xfrm>
                  <a:off x="2400936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7" name="Google Shape;157;g342f2f25071_0_0"/>
                <p:cNvSpPr/>
                <p:nvPr/>
              </p:nvSpPr>
              <p:spPr>
                <a:xfrm>
                  <a:off x="3068857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8" name="Google Shape;158;g342f2f25071_0_0"/>
                <p:cNvSpPr/>
                <p:nvPr/>
              </p:nvSpPr>
              <p:spPr>
                <a:xfrm>
                  <a:off x="3736777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" name="Google Shape;159;g342f2f25071_0_0"/>
                <p:cNvSpPr/>
                <p:nvPr/>
              </p:nvSpPr>
              <p:spPr>
                <a:xfrm>
                  <a:off x="4403880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" name="Google Shape;160;g342f2f25071_0_0"/>
                <p:cNvSpPr/>
                <p:nvPr/>
              </p:nvSpPr>
              <p:spPr>
                <a:xfrm>
                  <a:off x="5072618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" name="Google Shape;161;g342f2f25071_0_0"/>
                <p:cNvSpPr/>
                <p:nvPr/>
              </p:nvSpPr>
              <p:spPr>
                <a:xfrm>
                  <a:off x="574053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" name="Google Shape;162;g342f2f25071_0_0"/>
                <p:cNvSpPr/>
                <p:nvPr/>
              </p:nvSpPr>
              <p:spPr>
                <a:xfrm>
                  <a:off x="640845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" name="Google Shape;163;g342f2f25071_0_0"/>
                <p:cNvSpPr/>
                <p:nvPr/>
              </p:nvSpPr>
              <p:spPr>
                <a:xfrm>
                  <a:off x="707637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4" name="Google Shape;164;g342f2f25071_0_0"/>
                <p:cNvSpPr/>
                <p:nvPr/>
              </p:nvSpPr>
              <p:spPr>
                <a:xfrm>
                  <a:off x="7744300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65" name="Google Shape;165;g342f2f25071_0_0"/>
              <p:cNvSpPr/>
              <p:nvPr/>
            </p:nvSpPr>
            <p:spPr>
              <a:xfrm>
                <a:off x="339418" y="682875"/>
                <a:ext cx="723600" cy="1350300"/>
              </a:xfrm>
              <a:prstGeom prst="rect">
                <a:avLst/>
              </a:prstGeom>
              <a:solidFill>
                <a:srgbClr val="BFE0FF"/>
              </a:solidFill>
              <a:ln>
                <a:noFill/>
              </a:ln>
            </p:spPr>
            <p:txBody>
              <a:bodyPr spcFirstLastPara="1" wrap="square" lIns="26775" tIns="26775" rIns="26775" bIns="26775" anchor="ctr" anchorCtr="0">
                <a:noAutofit/>
              </a:bodyPr>
              <a:lstStyle/>
              <a:p>
                <a:pPr marL="0" marR="0" lvl="0" indent="127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500"/>
                  <a:buFont typeface="Arial"/>
                  <a:buNone/>
                </a:pPr>
                <a:endParaRPr sz="1500" b="0" i="0" u="none" strike="noStrike" cap="none">
                  <a:solidFill>
                    <a:srgbClr val="23221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Google Shape;166;g342f2f25071_0_0"/>
              <p:cNvSpPr txBox="1"/>
              <p:nvPr/>
            </p:nvSpPr>
            <p:spPr>
              <a:xfrm>
                <a:off x="588482" y="2708750"/>
                <a:ext cx="269100" cy="1536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28850" tIns="28850" rIns="28850" bIns="28850" anchor="ctr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活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用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ス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ケ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ジ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ュ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ー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ル</a:t>
                </a:r>
                <a:endParaRPr sz="1200" b="0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</p:txBody>
          </p:sp>
          <p:sp>
            <p:nvSpPr>
              <p:cNvPr id="167" name="Google Shape;167;g342f2f25071_0_0"/>
              <p:cNvSpPr txBox="1"/>
              <p:nvPr/>
            </p:nvSpPr>
            <p:spPr>
              <a:xfrm>
                <a:off x="512601" y="1198589"/>
                <a:ext cx="372000" cy="24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28850" tIns="28850" rIns="28850" bIns="28850" anchor="ctr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行事</a:t>
                </a:r>
                <a:endParaRPr sz="1200" b="0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</p:txBody>
          </p:sp>
          <p:cxnSp>
            <p:nvCxnSpPr>
              <p:cNvPr id="168" name="Google Shape;168;g342f2f25071_0_0"/>
              <p:cNvCxnSpPr/>
              <p:nvPr/>
            </p:nvCxnSpPr>
            <p:spPr>
              <a:xfrm rot="10800000" flipH="1">
                <a:off x="341025" y="2033475"/>
                <a:ext cx="8727900" cy="4800"/>
              </a:xfrm>
              <a:prstGeom prst="straightConnector1">
                <a:avLst/>
              </a:prstGeom>
              <a:noFill/>
              <a:ln w="25400" cap="flat" cmpd="sng">
                <a:solidFill>
                  <a:srgbClr val="054CA8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</p:grpSp>
      <p:sp>
        <p:nvSpPr>
          <p:cNvPr id="169" name="Google Shape;169;g342f2f25071_0_0"/>
          <p:cNvSpPr txBox="1">
            <a:spLocks noGrp="1"/>
          </p:cNvSpPr>
          <p:nvPr>
            <p:ph type="sldNum" idx="12"/>
          </p:nvPr>
        </p:nvSpPr>
        <p:spPr>
          <a:xfrm>
            <a:off x="7073507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ja"/>
              <a:t>4</a:t>
            </a:fld>
            <a:endParaRPr/>
          </a:p>
        </p:txBody>
      </p:sp>
      <p:sp>
        <p:nvSpPr>
          <p:cNvPr id="170" name="Google Shape;170;g342f2f25071_0_0"/>
          <p:cNvSpPr/>
          <p:nvPr/>
        </p:nvSpPr>
        <p:spPr>
          <a:xfrm>
            <a:off x="1021624" y="2131425"/>
            <a:ext cx="2509200" cy="270000"/>
          </a:xfrm>
          <a:prstGeom prst="rect">
            <a:avLst/>
          </a:prstGeom>
          <a:solidFill>
            <a:srgbClr val="064C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申請・提出物 活用</a:t>
            </a:r>
            <a:endParaRPr sz="7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71" name="Google Shape;171;g342f2f25071_0_0"/>
          <p:cNvSpPr/>
          <p:nvPr/>
        </p:nvSpPr>
        <p:spPr>
          <a:xfrm>
            <a:off x="1021624" y="4754884"/>
            <a:ext cx="567300" cy="270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064CA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rgbClr val="064CA8"/>
                </a:solidFill>
                <a:latin typeface="BIZ UDPGothic"/>
                <a:ea typeface="BIZ UDPGothic"/>
                <a:cs typeface="BIZ UDPGothic"/>
                <a:sym typeface="BIZ UDPGothic"/>
              </a:rPr>
              <a:t>準備期間</a:t>
            </a:r>
            <a:endParaRPr sz="400" b="1" i="0" u="none" strike="noStrike" cap="none">
              <a:solidFill>
                <a:srgbClr val="064CA8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72" name="Google Shape;172;g342f2f25071_0_0"/>
          <p:cNvSpPr/>
          <p:nvPr/>
        </p:nvSpPr>
        <p:spPr>
          <a:xfrm>
            <a:off x="1021624" y="3602505"/>
            <a:ext cx="2509200" cy="198300"/>
          </a:xfrm>
          <a:prstGeom prst="rect">
            <a:avLst/>
          </a:prstGeom>
          <a:solidFill>
            <a:srgbClr val="064C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学習トレーニング 活用</a:t>
            </a:r>
            <a:endParaRPr sz="7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73" name="Google Shape;173;g342f2f25071_0_0"/>
          <p:cNvSpPr/>
          <p:nvPr/>
        </p:nvSpPr>
        <p:spPr>
          <a:xfrm>
            <a:off x="1021628" y="4062200"/>
            <a:ext cx="2509200" cy="202800"/>
          </a:xfrm>
          <a:prstGeom prst="rect">
            <a:avLst/>
          </a:prstGeom>
          <a:solidFill>
            <a:srgbClr val="064C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生徒カルテ 活用</a:t>
            </a:r>
            <a:endParaRPr sz="7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74" name="Google Shape;174;g342f2f25071_0_0"/>
          <p:cNvSpPr/>
          <p:nvPr/>
        </p:nvSpPr>
        <p:spPr>
          <a:xfrm>
            <a:off x="1021624" y="2447725"/>
            <a:ext cx="2509200" cy="198300"/>
          </a:xfrm>
          <a:prstGeom prst="rect">
            <a:avLst/>
          </a:prstGeom>
          <a:solidFill>
            <a:srgbClr val="064C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校内グループ 活用</a:t>
            </a:r>
            <a:endParaRPr sz="7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75" name="Google Shape;175;g342f2f25071_0_0"/>
          <p:cNvSpPr/>
          <p:nvPr/>
        </p:nvSpPr>
        <p:spPr>
          <a:xfrm>
            <a:off x="1021624" y="3371843"/>
            <a:ext cx="2509200" cy="198300"/>
          </a:xfrm>
          <a:prstGeom prst="rect">
            <a:avLst/>
          </a:prstGeom>
          <a:solidFill>
            <a:srgbClr val="064C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学習記録 活用</a:t>
            </a:r>
            <a:endParaRPr sz="7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76" name="Google Shape;176;g342f2f25071_0_0"/>
          <p:cNvSpPr/>
          <p:nvPr/>
        </p:nvSpPr>
        <p:spPr>
          <a:xfrm>
            <a:off x="1021628" y="4284572"/>
            <a:ext cx="2509200" cy="202800"/>
          </a:xfrm>
          <a:prstGeom prst="rect">
            <a:avLst/>
          </a:prstGeom>
          <a:solidFill>
            <a:srgbClr val="064C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アンケート 活用</a:t>
            </a:r>
            <a:endParaRPr sz="7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77" name="Google Shape;177;g342f2f25071_0_0"/>
          <p:cNvSpPr/>
          <p:nvPr/>
        </p:nvSpPr>
        <p:spPr>
          <a:xfrm>
            <a:off x="1021624" y="2678387"/>
            <a:ext cx="2509200" cy="198300"/>
          </a:xfrm>
          <a:prstGeom prst="rect">
            <a:avLst/>
          </a:prstGeom>
          <a:solidFill>
            <a:srgbClr val="064C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欠席連絡 活用</a:t>
            </a:r>
            <a:endParaRPr sz="7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78" name="Google Shape;178;g342f2f25071_0_0"/>
          <p:cNvSpPr/>
          <p:nvPr/>
        </p:nvSpPr>
        <p:spPr>
          <a:xfrm>
            <a:off x="1021624" y="4519718"/>
            <a:ext cx="2509200" cy="202800"/>
          </a:xfrm>
          <a:prstGeom prst="rect">
            <a:avLst/>
          </a:prstGeom>
          <a:solidFill>
            <a:srgbClr val="064C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ポートフォリオ 活用</a:t>
            </a:r>
            <a:endParaRPr sz="7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79" name="Google Shape;179;g342f2f25071_0_0"/>
          <p:cNvSpPr/>
          <p:nvPr/>
        </p:nvSpPr>
        <p:spPr>
          <a:xfrm>
            <a:off x="1674674" y="739676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オリエン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テーション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80" name="Google Shape;180;g342f2f25071_0_0"/>
          <p:cNvSpPr/>
          <p:nvPr/>
        </p:nvSpPr>
        <p:spPr>
          <a:xfrm>
            <a:off x="2260516" y="739676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PTA総会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81" name="Google Shape;181;g342f2f25071_0_0"/>
          <p:cNvSpPr/>
          <p:nvPr/>
        </p:nvSpPr>
        <p:spPr>
          <a:xfrm>
            <a:off x="2846358" y="739676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保護者面談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82" name="Google Shape;182;g342f2f25071_0_0"/>
          <p:cNvSpPr/>
          <p:nvPr/>
        </p:nvSpPr>
        <p:spPr>
          <a:xfrm>
            <a:off x="1679537" y="1041601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中間考査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83" name="Google Shape;183;g342f2f25071_0_0"/>
          <p:cNvSpPr/>
          <p:nvPr/>
        </p:nvSpPr>
        <p:spPr>
          <a:xfrm>
            <a:off x="2260524" y="1041601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期末考査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84" name="Google Shape;184;g342f2f25071_0_0"/>
          <p:cNvSpPr/>
          <p:nvPr/>
        </p:nvSpPr>
        <p:spPr>
          <a:xfrm>
            <a:off x="3432200" y="739676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体育祭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85" name="Google Shape;185;g342f2f25071_0_0"/>
          <p:cNvSpPr/>
          <p:nvPr/>
        </p:nvSpPr>
        <p:spPr>
          <a:xfrm>
            <a:off x="6361410" y="739676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夏期休業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86" name="Google Shape;186;g342f2f25071_0_0"/>
          <p:cNvSpPr/>
          <p:nvPr/>
        </p:nvSpPr>
        <p:spPr>
          <a:xfrm>
            <a:off x="1021624" y="3832342"/>
            <a:ext cx="2509200" cy="198300"/>
          </a:xfrm>
          <a:prstGeom prst="rect">
            <a:avLst/>
          </a:prstGeom>
          <a:solidFill>
            <a:srgbClr val="064C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Webテスト 活用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87" name="Google Shape;187;g342f2f25071_0_0"/>
          <p:cNvSpPr/>
          <p:nvPr/>
        </p:nvSpPr>
        <p:spPr>
          <a:xfrm>
            <a:off x="4603884" y="739676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オープンキャンパス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88" name="Google Shape;188;g342f2f25071_0_0"/>
          <p:cNvSpPr/>
          <p:nvPr/>
        </p:nvSpPr>
        <p:spPr>
          <a:xfrm>
            <a:off x="4018042" y="739676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文化祭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89" name="Google Shape;189;g342f2f25071_0_0"/>
          <p:cNvSpPr/>
          <p:nvPr/>
        </p:nvSpPr>
        <p:spPr>
          <a:xfrm>
            <a:off x="4022357" y="1346484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ベネッセ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学力テスト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90" name="Google Shape;190;g342f2f25071_0_0"/>
          <p:cNvSpPr/>
          <p:nvPr/>
        </p:nvSpPr>
        <p:spPr>
          <a:xfrm>
            <a:off x="1674674" y="1346484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学力推移調査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（中学）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91" name="Google Shape;191;g342f2f25071_0_0"/>
          <p:cNvSpPr/>
          <p:nvPr/>
        </p:nvSpPr>
        <p:spPr>
          <a:xfrm>
            <a:off x="5196199" y="1346484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総合学力記述模試（高３）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92" name="Google Shape;192;g342f2f25071_0_0"/>
          <p:cNvSpPr/>
          <p:nvPr/>
        </p:nvSpPr>
        <p:spPr>
          <a:xfrm>
            <a:off x="2261595" y="1346484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スタディー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サポート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93" name="Google Shape;193;g342f2f25071_0_0"/>
          <p:cNvSpPr/>
          <p:nvPr/>
        </p:nvSpPr>
        <p:spPr>
          <a:xfrm>
            <a:off x="2848516" y="1346484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基礎力診断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94" name="Google Shape;194;g342f2f25071_0_0"/>
          <p:cNvSpPr/>
          <p:nvPr/>
        </p:nvSpPr>
        <p:spPr>
          <a:xfrm>
            <a:off x="4609278" y="1346484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大学入学共通テスト模試（高２）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95" name="Google Shape;195;g342f2f25071_0_0"/>
          <p:cNvSpPr/>
          <p:nvPr/>
        </p:nvSpPr>
        <p:spPr>
          <a:xfrm>
            <a:off x="2841499" y="1041601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学年末考査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96" name="Google Shape;196;g342f2f25071_0_0"/>
          <p:cNvSpPr/>
          <p:nvPr/>
        </p:nvSpPr>
        <p:spPr>
          <a:xfrm>
            <a:off x="6947252" y="739676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冬季休業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97" name="Google Shape;197;g342f2f25071_0_0"/>
          <p:cNvSpPr/>
          <p:nvPr/>
        </p:nvSpPr>
        <p:spPr>
          <a:xfrm>
            <a:off x="5189726" y="739676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修学旅行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98" name="Google Shape;198;g342f2f25071_0_0"/>
          <p:cNvSpPr/>
          <p:nvPr/>
        </p:nvSpPr>
        <p:spPr>
          <a:xfrm>
            <a:off x="5775568" y="739676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総合型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選抜出願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199" name="Google Shape;199;g342f2f25071_0_0"/>
          <p:cNvSpPr/>
          <p:nvPr/>
        </p:nvSpPr>
        <p:spPr>
          <a:xfrm>
            <a:off x="1021624" y="2909784"/>
            <a:ext cx="2509200" cy="198300"/>
          </a:xfrm>
          <a:prstGeom prst="rect">
            <a:avLst/>
          </a:prstGeom>
          <a:solidFill>
            <a:srgbClr val="064C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メッセージ 活用</a:t>
            </a:r>
            <a:endParaRPr sz="7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00" name="Google Shape;200;g342f2f25071_0_0"/>
          <p:cNvSpPr/>
          <p:nvPr/>
        </p:nvSpPr>
        <p:spPr>
          <a:xfrm>
            <a:off x="1021624" y="3140813"/>
            <a:ext cx="2509200" cy="198300"/>
          </a:xfrm>
          <a:prstGeom prst="rect">
            <a:avLst/>
          </a:prstGeom>
          <a:solidFill>
            <a:srgbClr val="064C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コンテンツボックス 活用</a:t>
            </a:r>
            <a:endParaRPr sz="7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01" name="Google Shape;201;g342f2f25071_0_0"/>
          <p:cNvSpPr/>
          <p:nvPr/>
        </p:nvSpPr>
        <p:spPr>
          <a:xfrm>
            <a:off x="3435437" y="1346484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実力診断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02" name="Google Shape;202;g342f2f25071_0_0"/>
          <p:cNvSpPr txBox="1"/>
          <p:nvPr/>
        </p:nvSpPr>
        <p:spPr>
          <a:xfrm>
            <a:off x="285025" y="107978"/>
            <a:ext cx="50151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775" tIns="26775" rIns="26775" bIns="267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400" b="1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【パーツ】年間活用スケジュール</a:t>
            </a:r>
            <a:endParaRPr sz="1400" b="1" i="0" u="none" strike="noStrike" cap="none">
              <a:solidFill>
                <a:schemeClr val="dk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03" name="Google Shape;203;g342f2f25071_0_0"/>
          <p:cNvSpPr txBox="1"/>
          <p:nvPr/>
        </p:nvSpPr>
        <p:spPr>
          <a:xfrm>
            <a:off x="3052738" y="135048"/>
            <a:ext cx="4285200" cy="1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850" tIns="28850" rIns="28850" bIns="2885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56121"/>
              </a:buClr>
              <a:buSzPts val="800"/>
              <a:buFont typeface="Arial"/>
              <a:buNone/>
            </a:pPr>
            <a:r>
              <a:rPr lang="ja" sz="800" b="1" i="0" u="none" strike="noStrike" cap="none">
                <a:solidFill>
                  <a:srgbClr val="F56121"/>
                </a:solidFill>
                <a:latin typeface="Arial"/>
                <a:ea typeface="Arial"/>
                <a:cs typeface="Arial"/>
                <a:sym typeface="Arial"/>
              </a:rPr>
              <a:t>※機能名や期間は自由に編集してお使いください。</a:t>
            </a:r>
            <a:endParaRPr sz="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g342f2f25071_0_0"/>
          <p:cNvSpPr/>
          <p:nvPr/>
        </p:nvSpPr>
        <p:spPr>
          <a:xfrm>
            <a:off x="1017966" y="748577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入学式</a:t>
            </a:r>
            <a:b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</a:br>
            <a: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始業式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05" name="Google Shape;205;g342f2f25071_0_0"/>
          <p:cNvSpPr/>
          <p:nvPr/>
        </p:nvSpPr>
        <p:spPr>
          <a:xfrm>
            <a:off x="1021625" y="1671166"/>
            <a:ext cx="5688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ID配布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06" name="Google Shape;206;g342f2f25071_0_0"/>
          <p:cNvSpPr/>
          <p:nvPr/>
        </p:nvSpPr>
        <p:spPr>
          <a:xfrm>
            <a:off x="8350626" y="1669866"/>
            <a:ext cx="5052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次年度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活用計画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07" name="Google Shape;207;g342f2f25071_0_0"/>
          <p:cNvSpPr/>
          <p:nvPr/>
        </p:nvSpPr>
        <p:spPr>
          <a:xfrm>
            <a:off x="7689075" y="1669866"/>
            <a:ext cx="5463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年間活用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08" name="Google Shape;208;g342f2f25071_0_0"/>
          <p:cNvSpPr/>
          <p:nvPr/>
        </p:nvSpPr>
        <p:spPr>
          <a:xfrm>
            <a:off x="3612100" y="1669866"/>
            <a:ext cx="6231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中間活用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09" name="Google Shape;209;g342f2f25071_0_0"/>
          <p:cNvSpPr/>
          <p:nvPr/>
        </p:nvSpPr>
        <p:spPr>
          <a:xfrm>
            <a:off x="3650494" y="2658869"/>
            <a:ext cx="546300" cy="57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【学習トレーニング】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GW課題としてスタディサポートの結果連動課題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10" name="Google Shape;210;g342f2f25071_0_0"/>
          <p:cNvSpPr/>
          <p:nvPr/>
        </p:nvSpPr>
        <p:spPr>
          <a:xfrm>
            <a:off x="3650505" y="3340269"/>
            <a:ext cx="546300" cy="575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【ポートフォリオ】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オープンキャンパスのレポート</a:t>
            </a:r>
            <a:endParaRPr sz="5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2年</a:t>
            </a:r>
            <a:endParaRPr/>
          </a:p>
        </p:txBody>
      </p:sp>
      <p:sp>
        <p:nvSpPr>
          <p:cNvPr id="211" name="Google Shape;211;g342f2f25071_0_0"/>
          <p:cNvSpPr/>
          <p:nvPr/>
        </p:nvSpPr>
        <p:spPr>
          <a:xfrm>
            <a:off x="3686252" y="4021675"/>
            <a:ext cx="1232400" cy="520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【ポートフォリオ：ストーリー】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3年間のまとめ</a:t>
            </a:r>
            <a:endParaRPr sz="5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3年</a:t>
            </a:r>
            <a:endParaRPr/>
          </a:p>
        </p:txBody>
      </p:sp>
      <p:sp>
        <p:nvSpPr>
          <p:cNvPr id="212" name="Google Shape;212;g342f2f25071_0_0"/>
          <p:cNvSpPr/>
          <p:nvPr/>
        </p:nvSpPr>
        <p:spPr>
          <a:xfrm>
            <a:off x="3650494" y="2131425"/>
            <a:ext cx="546300" cy="448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研究計画策定</a:t>
            </a:r>
            <a:endParaRPr sz="7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7" name="Google Shape;217;p5"/>
          <p:cNvGrpSpPr/>
          <p:nvPr/>
        </p:nvGrpSpPr>
        <p:grpSpPr>
          <a:xfrm>
            <a:off x="226584" y="458165"/>
            <a:ext cx="8734726" cy="4624010"/>
            <a:chOff x="339418" y="458165"/>
            <a:chExt cx="8734726" cy="4624010"/>
          </a:xfrm>
        </p:grpSpPr>
        <p:sp>
          <p:nvSpPr>
            <p:cNvPr id="218" name="Google Shape;218;p5"/>
            <p:cNvSpPr/>
            <p:nvPr/>
          </p:nvSpPr>
          <p:spPr>
            <a:xfrm>
              <a:off x="1057417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19" name="Google Shape;219;p5"/>
            <p:cNvSpPr txBox="1"/>
            <p:nvPr/>
          </p:nvSpPr>
          <p:spPr>
            <a:xfrm>
              <a:off x="1207079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4月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20" name="Google Shape;220;p5"/>
            <p:cNvSpPr/>
            <p:nvPr/>
          </p:nvSpPr>
          <p:spPr>
            <a:xfrm>
              <a:off x="1725338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21" name="Google Shape;221;p5"/>
            <p:cNvSpPr txBox="1"/>
            <p:nvPr/>
          </p:nvSpPr>
          <p:spPr>
            <a:xfrm>
              <a:off x="1874999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5月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22" name="Google Shape;222;p5"/>
            <p:cNvSpPr/>
            <p:nvPr/>
          </p:nvSpPr>
          <p:spPr>
            <a:xfrm>
              <a:off x="2393258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23" name="Google Shape;223;p5"/>
            <p:cNvSpPr txBox="1"/>
            <p:nvPr/>
          </p:nvSpPr>
          <p:spPr>
            <a:xfrm>
              <a:off x="2542920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6月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24" name="Google Shape;224;p5"/>
            <p:cNvSpPr/>
            <p:nvPr/>
          </p:nvSpPr>
          <p:spPr>
            <a:xfrm>
              <a:off x="3061178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25" name="Google Shape;225;p5"/>
            <p:cNvSpPr txBox="1"/>
            <p:nvPr/>
          </p:nvSpPr>
          <p:spPr>
            <a:xfrm>
              <a:off x="3210841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7月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26" name="Google Shape;226;p5"/>
            <p:cNvSpPr/>
            <p:nvPr/>
          </p:nvSpPr>
          <p:spPr>
            <a:xfrm>
              <a:off x="3729100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27" name="Google Shape;227;p5"/>
            <p:cNvSpPr txBox="1"/>
            <p:nvPr/>
          </p:nvSpPr>
          <p:spPr>
            <a:xfrm>
              <a:off x="3878761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8月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28" name="Google Shape;228;p5"/>
            <p:cNvSpPr/>
            <p:nvPr/>
          </p:nvSpPr>
          <p:spPr>
            <a:xfrm>
              <a:off x="4397020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29" name="Google Shape;229;p5"/>
            <p:cNvSpPr txBox="1"/>
            <p:nvPr/>
          </p:nvSpPr>
          <p:spPr>
            <a:xfrm>
              <a:off x="4546682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9月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30" name="Google Shape;230;p5"/>
            <p:cNvSpPr/>
            <p:nvPr/>
          </p:nvSpPr>
          <p:spPr>
            <a:xfrm>
              <a:off x="5064941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31" name="Google Shape;231;p5"/>
            <p:cNvSpPr txBox="1"/>
            <p:nvPr/>
          </p:nvSpPr>
          <p:spPr>
            <a:xfrm>
              <a:off x="5214602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10月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32" name="Google Shape;232;p5"/>
            <p:cNvSpPr/>
            <p:nvPr/>
          </p:nvSpPr>
          <p:spPr>
            <a:xfrm>
              <a:off x="5732861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33" name="Google Shape;233;p5"/>
            <p:cNvSpPr txBox="1"/>
            <p:nvPr/>
          </p:nvSpPr>
          <p:spPr>
            <a:xfrm>
              <a:off x="5882522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11月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34" name="Google Shape;234;p5"/>
            <p:cNvSpPr/>
            <p:nvPr/>
          </p:nvSpPr>
          <p:spPr>
            <a:xfrm>
              <a:off x="6400781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35" name="Google Shape;235;p5"/>
            <p:cNvSpPr txBox="1"/>
            <p:nvPr/>
          </p:nvSpPr>
          <p:spPr>
            <a:xfrm>
              <a:off x="6550443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12月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36" name="Google Shape;236;p5"/>
            <p:cNvSpPr/>
            <p:nvPr/>
          </p:nvSpPr>
          <p:spPr>
            <a:xfrm>
              <a:off x="7068702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37" name="Google Shape;237;p5"/>
            <p:cNvSpPr txBox="1"/>
            <p:nvPr/>
          </p:nvSpPr>
          <p:spPr>
            <a:xfrm>
              <a:off x="7218364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38" name="Google Shape;238;p5"/>
            <p:cNvSpPr/>
            <p:nvPr/>
          </p:nvSpPr>
          <p:spPr>
            <a:xfrm>
              <a:off x="7736623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39" name="Google Shape;239;p5"/>
            <p:cNvSpPr txBox="1"/>
            <p:nvPr/>
          </p:nvSpPr>
          <p:spPr>
            <a:xfrm>
              <a:off x="7886285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2月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40" name="Google Shape;240;p5"/>
            <p:cNvSpPr/>
            <p:nvPr/>
          </p:nvSpPr>
          <p:spPr>
            <a:xfrm>
              <a:off x="8404544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241" name="Google Shape;241;p5"/>
            <p:cNvSpPr txBox="1"/>
            <p:nvPr/>
          </p:nvSpPr>
          <p:spPr>
            <a:xfrm>
              <a:off x="8554206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3月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grpSp>
          <p:nvGrpSpPr>
            <p:cNvPr id="242" name="Google Shape;242;p5"/>
            <p:cNvGrpSpPr/>
            <p:nvPr/>
          </p:nvGrpSpPr>
          <p:grpSpPr>
            <a:xfrm>
              <a:off x="339418" y="682875"/>
              <a:ext cx="8729507" cy="4399300"/>
              <a:chOff x="339418" y="682875"/>
              <a:chExt cx="8729507" cy="4399300"/>
            </a:xfrm>
          </p:grpSpPr>
          <p:sp>
            <p:nvSpPr>
              <p:cNvPr id="243" name="Google Shape;243;p5"/>
              <p:cNvSpPr/>
              <p:nvPr/>
            </p:nvSpPr>
            <p:spPr>
              <a:xfrm>
                <a:off x="339419" y="2033275"/>
                <a:ext cx="723600" cy="3048900"/>
              </a:xfrm>
              <a:prstGeom prst="rect">
                <a:avLst/>
              </a:prstGeom>
              <a:solidFill>
                <a:srgbClr val="BFE0FF"/>
              </a:solidFill>
              <a:ln>
                <a:noFill/>
              </a:ln>
            </p:spPr>
            <p:txBody>
              <a:bodyPr spcFirstLastPara="1" wrap="square" lIns="26775" tIns="26775" rIns="26775" bIns="26775" anchor="ctr" anchorCtr="0">
                <a:noAutofit/>
              </a:bodyPr>
              <a:lstStyle/>
              <a:p>
                <a:pPr marL="0" marR="0" lvl="0" indent="127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500"/>
                  <a:buFont typeface="Arial"/>
                  <a:buNone/>
                </a:pPr>
                <a:endParaRPr sz="1500" b="0" i="0" u="none" strike="noStrike" cap="none">
                  <a:solidFill>
                    <a:srgbClr val="23221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244" name="Google Shape;244;p5"/>
              <p:cNvGrpSpPr/>
              <p:nvPr/>
            </p:nvGrpSpPr>
            <p:grpSpPr>
              <a:xfrm>
                <a:off x="1065096" y="682950"/>
                <a:ext cx="8000433" cy="4399200"/>
                <a:chOff x="1065096" y="682950"/>
                <a:chExt cx="8000433" cy="4399200"/>
              </a:xfrm>
            </p:grpSpPr>
            <p:sp>
              <p:nvSpPr>
                <p:cNvPr id="245" name="Google Shape;245;p5"/>
                <p:cNvSpPr/>
                <p:nvPr/>
              </p:nvSpPr>
              <p:spPr>
                <a:xfrm>
                  <a:off x="839592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6" name="Google Shape;246;p5"/>
                <p:cNvSpPr/>
                <p:nvPr/>
              </p:nvSpPr>
              <p:spPr>
                <a:xfrm>
                  <a:off x="1065096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7" name="Google Shape;247;p5"/>
                <p:cNvSpPr/>
                <p:nvPr/>
              </p:nvSpPr>
              <p:spPr>
                <a:xfrm>
                  <a:off x="1733016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8" name="Google Shape;248;p5"/>
                <p:cNvSpPr/>
                <p:nvPr/>
              </p:nvSpPr>
              <p:spPr>
                <a:xfrm>
                  <a:off x="2400936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9" name="Google Shape;249;p5"/>
                <p:cNvSpPr/>
                <p:nvPr/>
              </p:nvSpPr>
              <p:spPr>
                <a:xfrm>
                  <a:off x="3068857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0" name="Google Shape;250;p5"/>
                <p:cNvSpPr/>
                <p:nvPr/>
              </p:nvSpPr>
              <p:spPr>
                <a:xfrm>
                  <a:off x="3736777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1" name="Google Shape;251;p5"/>
                <p:cNvSpPr/>
                <p:nvPr/>
              </p:nvSpPr>
              <p:spPr>
                <a:xfrm>
                  <a:off x="4403880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2" name="Google Shape;252;p5"/>
                <p:cNvSpPr/>
                <p:nvPr/>
              </p:nvSpPr>
              <p:spPr>
                <a:xfrm>
                  <a:off x="5072618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3" name="Google Shape;253;p5"/>
                <p:cNvSpPr/>
                <p:nvPr/>
              </p:nvSpPr>
              <p:spPr>
                <a:xfrm>
                  <a:off x="574053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4" name="Google Shape;254;p5"/>
                <p:cNvSpPr/>
                <p:nvPr/>
              </p:nvSpPr>
              <p:spPr>
                <a:xfrm>
                  <a:off x="640845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5" name="Google Shape;255;p5"/>
                <p:cNvSpPr/>
                <p:nvPr/>
              </p:nvSpPr>
              <p:spPr>
                <a:xfrm>
                  <a:off x="707637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6" name="Google Shape;256;p5"/>
                <p:cNvSpPr/>
                <p:nvPr/>
              </p:nvSpPr>
              <p:spPr>
                <a:xfrm>
                  <a:off x="7744300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257" name="Google Shape;257;p5"/>
              <p:cNvSpPr/>
              <p:nvPr/>
            </p:nvSpPr>
            <p:spPr>
              <a:xfrm>
                <a:off x="339418" y="682875"/>
                <a:ext cx="723600" cy="1350300"/>
              </a:xfrm>
              <a:prstGeom prst="rect">
                <a:avLst/>
              </a:prstGeom>
              <a:solidFill>
                <a:srgbClr val="BFE0FF"/>
              </a:solidFill>
              <a:ln>
                <a:noFill/>
              </a:ln>
            </p:spPr>
            <p:txBody>
              <a:bodyPr spcFirstLastPara="1" wrap="square" lIns="26775" tIns="26775" rIns="26775" bIns="26775" anchor="ctr" anchorCtr="0">
                <a:noAutofit/>
              </a:bodyPr>
              <a:lstStyle/>
              <a:p>
                <a:pPr marL="0" marR="0" lvl="0" indent="127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500"/>
                  <a:buFont typeface="Arial"/>
                  <a:buNone/>
                </a:pPr>
                <a:endParaRPr sz="1500" b="0" i="0" u="none" strike="noStrike" cap="none">
                  <a:solidFill>
                    <a:srgbClr val="23221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8" name="Google Shape;258;p5"/>
              <p:cNvSpPr txBox="1"/>
              <p:nvPr/>
            </p:nvSpPr>
            <p:spPr>
              <a:xfrm>
                <a:off x="588482" y="2708750"/>
                <a:ext cx="269100" cy="1536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28850" tIns="28850" rIns="28850" bIns="28850" anchor="ctr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活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用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ス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ケ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ジ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ュ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ー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ル</a:t>
                </a:r>
                <a:endParaRPr sz="1200" b="0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</p:txBody>
          </p:sp>
          <p:sp>
            <p:nvSpPr>
              <p:cNvPr id="259" name="Google Shape;259;p5"/>
              <p:cNvSpPr txBox="1"/>
              <p:nvPr/>
            </p:nvSpPr>
            <p:spPr>
              <a:xfrm>
                <a:off x="512601" y="1198589"/>
                <a:ext cx="372000" cy="24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28850" tIns="28850" rIns="28850" bIns="28850" anchor="ctr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行事</a:t>
                </a:r>
                <a:endParaRPr sz="1200" b="0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</p:txBody>
          </p:sp>
          <p:cxnSp>
            <p:nvCxnSpPr>
              <p:cNvPr id="260" name="Google Shape;260;p5"/>
              <p:cNvCxnSpPr/>
              <p:nvPr/>
            </p:nvCxnSpPr>
            <p:spPr>
              <a:xfrm rot="10800000" flipH="1">
                <a:off x="341025" y="2033475"/>
                <a:ext cx="8727900" cy="4800"/>
              </a:xfrm>
              <a:prstGeom prst="straightConnector1">
                <a:avLst/>
              </a:prstGeom>
              <a:noFill/>
              <a:ln w="25400" cap="flat" cmpd="sng">
                <a:solidFill>
                  <a:srgbClr val="054CA8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</p:grpSp>
      <p:sp>
        <p:nvSpPr>
          <p:cNvPr id="261" name="Google Shape;261;p5"/>
          <p:cNvSpPr txBox="1"/>
          <p:nvPr/>
        </p:nvSpPr>
        <p:spPr>
          <a:xfrm>
            <a:off x="285025" y="107978"/>
            <a:ext cx="50151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775" tIns="26775" rIns="26775" bIns="267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400" b="1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【年内入試】 年間活用スケジュール</a:t>
            </a:r>
            <a:endParaRPr/>
          </a:p>
        </p:txBody>
      </p:sp>
      <p:sp>
        <p:nvSpPr>
          <p:cNvPr id="262" name="Google Shape;262;p5"/>
          <p:cNvSpPr txBox="1">
            <a:spLocks noGrp="1"/>
          </p:cNvSpPr>
          <p:nvPr>
            <p:ph type="sldNum" idx="12"/>
          </p:nvPr>
        </p:nvSpPr>
        <p:spPr>
          <a:xfrm>
            <a:off x="8350627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ja"/>
              <a:t>5</a:t>
            </a:fld>
            <a:endParaRPr/>
          </a:p>
        </p:txBody>
      </p:sp>
      <p:sp>
        <p:nvSpPr>
          <p:cNvPr id="263" name="Google Shape;263;p5"/>
          <p:cNvSpPr/>
          <p:nvPr/>
        </p:nvSpPr>
        <p:spPr>
          <a:xfrm>
            <a:off x="1653919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PTA総会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64" name="Google Shape;264;p5"/>
          <p:cNvSpPr/>
          <p:nvPr/>
        </p:nvSpPr>
        <p:spPr>
          <a:xfrm>
            <a:off x="1653919" y="10356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保護者面談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65" name="Google Shape;265;p5"/>
          <p:cNvSpPr/>
          <p:nvPr/>
        </p:nvSpPr>
        <p:spPr>
          <a:xfrm>
            <a:off x="1653919" y="13534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中間考査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66" name="Google Shape;266;p5"/>
          <p:cNvSpPr/>
          <p:nvPr/>
        </p:nvSpPr>
        <p:spPr>
          <a:xfrm>
            <a:off x="2989719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期末考査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67" name="Google Shape;267;p5"/>
          <p:cNvSpPr/>
          <p:nvPr/>
        </p:nvSpPr>
        <p:spPr>
          <a:xfrm>
            <a:off x="2321819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体育祭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68" name="Google Shape;268;p5"/>
          <p:cNvSpPr/>
          <p:nvPr/>
        </p:nvSpPr>
        <p:spPr>
          <a:xfrm>
            <a:off x="3657619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夏期休業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69" name="Google Shape;269;p5"/>
          <p:cNvSpPr/>
          <p:nvPr/>
        </p:nvSpPr>
        <p:spPr>
          <a:xfrm>
            <a:off x="3657619" y="10356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オープンキャンパス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70" name="Google Shape;270;p5"/>
          <p:cNvSpPr/>
          <p:nvPr/>
        </p:nvSpPr>
        <p:spPr>
          <a:xfrm>
            <a:off x="4325519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文化祭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71" name="Google Shape;271;p5"/>
          <p:cNvSpPr/>
          <p:nvPr/>
        </p:nvSpPr>
        <p:spPr>
          <a:xfrm>
            <a:off x="2841544" y="1035688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ベネッセ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学力テスト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72" name="Google Shape;272;p5"/>
          <p:cNvSpPr/>
          <p:nvPr/>
        </p:nvSpPr>
        <p:spPr>
          <a:xfrm>
            <a:off x="5545222" y="724325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ベネッセ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学力テスト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73" name="Google Shape;273;p5"/>
          <p:cNvSpPr/>
          <p:nvPr/>
        </p:nvSpPr>
        <p:spPr>
          <a:xfrm>
            <a:off x="6997232" y="1054638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ベネッセ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学力テスト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74" name="Google Shape;274;p5"/>
          <p:cNvSpPr/>
          <p:nvPr/>
        </p:nvSpPr>
        <p:spPr>
          <a:xfrm>
            <a:off x="1653919" y="1675227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スタディー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サポート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75" name="Google Shape;275;p5"/>
          <p:cNvSpPr/>
          <p:nvPr/>
        </p:nvSpPr>
        <p:spPr>
          <a:xfrm>
            <a:off x="2466435" y="1665115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基礎力診断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76" name="Google Shape;276;p5"/>
          <p:cNvSpPr/>
          <p:nvPr/>
        </p:nvSpPr>
        <p:spPr>
          <a:xfrm>
            <a:off x="7644657" y="1060300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大学入学共通テスト模試（高２）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77" name="Google Shape;277;p5"/>
          <p:cNvSpPr/>
          <p:nvPr/>
        </p:nvSpPr>
        <p:spPr>
          <a:xfrm>
            <a:off x="8333069" y="1060302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スタディー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サポート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78" name="Google Shape;278;p5"/>
          <p:cNvSpPr/>
          <p:nvPr/>
        </p:nvSpPr>
        <p:spPr>
          <a:xfrm>
            <a:off x="7644669" y="736626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学年末考査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79" name="Google Shape;279;p5"/>
          <p:cNvSpPr/>
          <p:nvPr/>
        </p:nvSpPr>
        <p:spPr>
          <a:xfrm>
            <a:off x="6940985" y="7337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冬季休業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80" name="Google Shape;280;p5"/>
          <p:cNvSpPr/>
          <p:nvPr/>
        </p:nvSpPr>
        <p:spPr>
          <a:xfrm>
            <a:off x="6329219" y="736626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期末考査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81" name="Google Shape;281;p5"/>
          <p:cNvSpPr/>
          <p:nvPr/>
        </p:nvSpPr>
        <p:spPr>
          <a:xfrm>
            <a:off x="4937094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修学旅行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82" name="Google Shape;282;p5"/>
          <p:cNvSpPr/>
          <p:nvPr/>
        </p:nvSpPr>
        <p:spPr>
          <a:xfrm>
            <a:off x="4325519" y="1037957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総合型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選抜出願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83" name="Google Shape;283;p5"/>
          <p:cNvSpPr/>
          <p:nvPr/>
        </p:nvSpPr>
        <p:spPr>
          <a:xfrm>
            <a:off x="1021625" y="1616425"/>
            <a:ext cx="5688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ID配布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84" name="Google Shape;284;p5"/>
          <p:cNvSpPr/>
          <p:nvPr/>
        </p:nvSpPr>
        <p:spPr>
          <a:xfrm>
            <a:off x="8350626" y="1615125"/>
            <a:ext cx="5052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次年度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活用計画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85" name="Google Shape;285;p5"/>
          <p:cNvSpPr/>
          <p:nvPr/>
        </p:nvSpPr>
        <p:spPr>
          <a:xfrm>
            <a:off x="7689075" y="1615125"/>
            <a:ext cx="5463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年間活用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86" name="Google Shape;286;p5"/>
          <p:cNvSpPr/>
          <p:nvPr/>
        </p:nvSpPr>
        <p:spPr>
          <a:xfrm>
            <a:off x="3612100" y="1615125"/>
            <a:ext cx="6231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中間活用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87" name="Google Shape;287;p5"/>
          <p:cNvSpPr/>
          <p:nvPr/>
        </p:nvSpPr>
        <p:spPr>
          <a:xfrm>
            <a:off x="997219" y="2635944"/>
            <a:ext cx="546300" cy="57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【ポートフォリオ】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１年間の目標設定</a:t>
            </a:r>
            <a:endParaRPr sz="5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1年/2年</a:t>
            </a:r>
            <a:endParaRPr/>
          </a:p>
        </p:txBody>
      </p:sp>
      <p:sp>
        <p:nvSpPr>
          <p:cNvPr id="288" name="Google Shape;288;p5"/>
          <p:cNvSpPr/>
          <p:nvPr/>
        </p:nvSpPr>
        <p:spPr>
          <a:xfrm>
            <a:off x="1063120" y="4459463"/>
            <a:ext cx="7792800" cy="249900"/>
          </a:xfrm>
          <a:prstGeom prst="rect">
            <a:avLst/>
          </a:prstGeom>
          <a:solidFill>
            <a:srgbClr val="064C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【ポートフォリオ】</a:t>
            </a:r>
            <a:endParaRPr sz="5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学校行事・進路行事・探究活動の振り返り→先生からのフィードバック</a:t>
            </a:r>
            <a:endParaRPr sz="500"/>
          </a:p>
        </p:txBody>
      </p:sp>
      <p:sp>
        <p:nvSpPr>
          <p:cNvPr id="289" name="Google Shape;289;p5"/>
          <p:cNvSpPr/>
          <p:nvPr/>
        </p:nvSpPr>
        <p:spPr>
          <a:xfrm>
            <a:off x="1063120" y="4744588"/>
            <a:ext cx="7792800" cy="249900"/>
          </a:xfrm>
          <a:prstGeom prst="rect">
            <a:avLst/>
          </a:prstGeom>
          <a:solidFill>
            <a:srgbClr val="064C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【生徒カルテ】</a:t>
            </a:r>
            <a:endParaRPr sz="5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面談の議事録記載</a:t>
            </a:r>
            <a:endParaRPr sz="5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90" name="Google Shape;290;p5"/>
          <p:cNvSpPr/>
          <p:nvPr/>
        </p:nvSpPr>
        <p:spPr>
          <a:xfrm>
            <a:off x="3007251" y="2110514"/>
            <a:ext cx="546300" cy="57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【ポートフォリオ】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1学期の振り返りと2学期の目標設定</a:t>
            </a:r>
            <a:endParaRPr sz="5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1年/2年</a:t>
            </a:r>
            <a:endParaRPr sz="5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91" name="Google Shape;291;p5"/>
          <p:cNvSpPr/>
          <p:nvPr/>
        </p:nvSpPr>
        <p:spPr>
          <a:xfrm>
            <a:off x="6335338" y="2110514"/>
            <a:ext cx="546300" cy="57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【ポートフォリオ】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2学期の振り返りと3学期の目標設定</a:t>
            </a:r>
            <a:endParaRPr sz="5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1年/2年</a:t>
            </a:r>
            <a:endParaRPr sz="5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292" name="Google Shape;292;p5"/>
          <p:cNvSpPr/>
          <p:nvPr/>
        </p:nvSpPr>
        <p:spPr>
          <a:xfrm>
            <a:off x="2339987" y="2110514"/>
            <a:ext cx="546300" cy="575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【ポートフォリオ】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オープンキャンパスの事前準備</a:t>
            </a:r>
            <a:endParaRPr sz="5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2年</a:t>
            </a:r>
            <a:endParaRPr/>
          </a:p>
        </p:txBody>
      </p:sp>
      <p:sp>
        <p:nvSpPr>
          <p:cNvPr id="293" name="Google Shape;293;p5"/>
          <p:cNvSpPr/>
          <p:nvPr/>
        </p:nvSpPr>
        <p:spPr>
          <a:xfrm>
            <a:off x="3682755" y="2635944"/>
            <a:ext cx="546300" cy="575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【ポートフォリオ】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オープンキャンパスのレポート</a:t>
            </a:r>
            <a:endParaRPr sz="5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2年</a:t>
            </a:r>
            <a:endParaRPr/>
          </a:p>
        </p:txBody>
      </p:sp>
      <p:sp>
        <p:nvSpPr>
          <p:cNvPr id="294" name="Google Shape;294;p5"/>
          <p:cNvSpPr/>
          <p:nvPr/>
        </p:nvSpPr>
        <p:spPr>
          <a:xfrm>
            <a:off x="7027325" y="2110526"/>
            <a:ext cx="546300" cy="575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【ポートフォリオ】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第一志望校宣言</a:t>
            </a:r>
            <a:endParaRPr sz="5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2年</a:t>
            </a:r>
            <a:endParaRPr/>
          </a:p>
        </p:txBody>
      </p:sp>
      <p:sp>
        <p:nvSpPr>
          <p:cNvPr id="295" name="Google Shape;295;p5"/>
          <p:cNvSpPr/>
          <p:nvPr/>
        </p:nvSpPr>
        <p:spPr>
          <a:xfrm>
            <a:off x="2776591" y="3613543"/>
            <a:ext cx="1055700" cy="520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【ポートフォリオ：ストーリー】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3年間のまとめ</a:t>
            </a:r>
            <a:endParaRPr sz="5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3年</a:t>
            </a:r>
            <a:endParaRPr/>
          </a:p>
        </p:txBody>
      </p:sp>
      <p:sp>
        <p:nvSpPr>
          <p:cNvPr id="296" name="Google Shape;296;p5"/>
          <p:cNvSpPr/>
          <p:nvPr/>
        </p:nvSpPr>
        <p:spPr>
          <a:xfrm>
            <a:off x="4753672" y="3613543"/>
            <a:ext cx="1055700" cy="520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【ポートフォリオ：ストーリー】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出願指導</a:t>
            </a:r>
            <a:endParaRPr sz="5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志望理由書・面接・小論文指導3年</a:t>
            </a:r>
            <a:endParaRPr/>
          </a:p>
        </p:txBody>
      </p:sp>
      <p:sp>
        <p:nvSpPr>
          <p:cNvPr id="297" name="Google Shape;297;p5"/>
          <p:cNvSpPr/>
          <p:nvPr/>
        </p:nvSpPr>
        <p:spPr>
          <a:xfrm>
            <a:off x="5149088" y="2110514"/>
            <a:ext cx="1055700" cy="520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【ポートフォリオ：ストーリー】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3者面談でのプレゼン「これまでの高校生活とキャリアの目標まとめ」</a:t>
            </a:r>
            <a:endParaRPr sz="5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2年</a:t>
            </a:r>
            <a:endParaRPr/>
          </a:p>
        </p:txBody>
      </p:sp>
      <p:sp>
        <p:nvSpPr>
          <p:cNvPr id="298" name="Google Shape;298;p5"/>
          <p:cNvSpPr/>
          <p:nvPr/>
        </p:nvSpPr>
        <p:spPr>
          <a:xfrm>
            <a:off x="7768720" y="3068256"/>
            <a:ext cx="1055700" cy="4095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【生徒カルテ】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次の学年への引き継ぎ事項の記載</a:t>
            </a:r>
            <a:endParaRPr sz="5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1年/2年</a:t>
            </a:r>
            <a:endParaRPr/>
          </a:p>
        </p:txBody>
      </p:sp>
      <p:sp>
        <p:nvSpPr>
          <p:cNvPr id="299" name="Google Shape;299;p5"/>
          <p:cNvSpPr/>
          <p:nvPr/>
        </p:nvSpPr>
        <p:spPr>
          <a:xfrm>
            <a:off x="7768720" y="3527279"/>
            <a:ext cx="1055700" cy="4095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【ポートフォリオ：ストーリー】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2年生でのまとめ</a:t>
            </a:r>
            <a:endParaRPr sz="5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2年</a:t>
            </a:r>
            <a:endParaRPr/>
          </a:p>
        </p:txBody>
      </p:sp>
      <p:sp>
        <p:nvSpPr>
          <p:cNvPr id="300" name="Google Shape;300;p5"/>
          <p:cNvSpPr/>
          <p:nvPr/>
        </p:nvSpPr>
        <p:spPr>
          <a:xfrm>
            <a:off x="6467142" y="3984246"/>
            <a:ext cx="1055700" cy="3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【ポートフォリオ】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合格者の合格体験記収集</a:t>
            </a:r>
            <a:endParaRPr sz="5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3年</a:t>
            </a:r>
            <a:endParaRPr/>
          </a:p>
        </p:txBody>
      </p:sp>
      <p:sp>
        <p:nvSpPr>
          <p:cNvPr id="301" name="Google Shape;301;p5"/>
          <p:cNvSpPr/>
          <p:nvPr/>
        </p:nvSpPr>
        <p:spPr>
          <a:xfrm>
            <a:off x="6467142" y="2712681"/>
            <a:ext cx="2388900" cy="3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【学習トレーニング】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大学入学前教育として、基礎学力の補強</a:t>
            </a:r>
            <a:endParaRPr sz="5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3年</a:t>
            </a:r>
            <a:endParaRPr/>
          </a:p>
        </p:txBody>
      </p:sp>
      <p:grpSp>
        <p:nvGrpSpPr>
          <p:cNvPr id="302" name="Google Shape;302;p5"/>
          <p:cNvGrpSpPr/>
          <p:nvPr/>
        </p:nvGrpSpPr>
        <p:grpSpPr>
          <a:xfrm>
            <a:off x="3947367" y="871224"/>
            <a:ext cx="4385700" cy="598956"/>
            <a:chOff x="4137088" y="2231550"/>
            <a:chExt cx="4385700" cy="703083"/>
          </a:xfrm>
        </p:grpSpPr>
        <p:sp>
          <p:nvSpPr>
            <p:cNvPr id="303" name="Google Shape;303;p5"/>
            <p:cNvSpPr/>
            <p:nvPr/>
          </p:nvSpPr>
          <p:spPr>
            <a:xfrm>
              <a:off x="4137088" y="2254233"/>
              <a:ext cx="4385700" cy="680400"/>
            </a:xfrm>
            <a:prstGeom prst="roundRect">
              <a:avLst>
                <a:gd name="adj" fmla="val 13465"/>
              </a:avLst>
            </a:prstGeom>
            <a:solidFill>
              <a:srgbClr val="F4F8F9"/>
            </a:solidFill>
            <a:ln w="762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127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Arial"/>
                <a:buNone/>
              </a:pPr>
              <a:endParaRPr sz="1100" b="1" i="0" u="none" strike="noStrike" cap="none">
                <a:solidFill>
                  <a:srgbClr val="23221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5"/>
            <p:cNvSpPr txBox="1"/>
            <p:nvPr/>
          </p:nvSpPr>
          <p:spPr>
            <a:xfrm>
              <a:off x="4886477" y="2334316"/>
              <a:ext cx="3588900" cy="55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4275" tIns="17150" rIns="34275" bIns="17150" anchor="t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D5A52"/>
                </a:buClr>
                <a:buSzPts val="1300"/>
                <a:buFont typeface="Arial"/>
                <a:buNone/>
              </a:pPr>
              <a:r>
                <a:rPr lang="ja" sz="1300" b="1" i="0" u="none" strike="noStrike" cap="none">
                  <a:solidFill>
                    <a:srgbClr val="5D5A52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P4のパーツを使って、P5に準備期間や</a:t>
              </a:r>
              <a:endParaRPr sz="1300" b="1" i="0" u="none" strike="noStrike" cap="none">
                <a:solidFill>
                  <a:srgbClr val="5D5A52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D5A52"/>
                </a:buClr>
                <a:buSzPts val="1300"/>
                <a:buFont typeface="Arial"/>
                <a:buNone/>
              </a:pPr>
              <a:r>
                <a:rPr lang="ja" sz="1300" b="1" i="0" u="none" strike="noStrike" cap="none">
                  <a:solidFill>
                    <a:srgbClr val="5D5A52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活用期間を当てはめてみましょう。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05" name="Google Shape;305;p5"/>
            <p:cNvSpPr/>
            <p:nvPr/>
          </p:nvSpPr>
          <p:spPr>
            <a:xfrm>
              <a:off x="4158150" y="2231550"/>
              <a:ext cx="669600" cy="680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5"/>
            <p:cNvSpPr txBox="1"/>
            <p:nvPr/>
          </p:nvSpPr>
          <p:spPr>
            <a:xfrm>
              <a:off x="4295559" y="2322456"/>
              <a:ext cx="394800" cy="5853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28850" tIns="28850" rIns="28850" bIns="2885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300"/>
                <a:buFont typeface="Arial"/>
                <a:buNone/>
              </a:pPr>
              <a:r>
                <a:rPr lang="ja" sz="13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作成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300"/>
                <a:buFont typeface="Arial"/>
                <a:buNone/>
              </a:pPr>
              <a:r>
                <a:rPr lang="ja" sz="13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方法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</p:grpSp>
      <p:sp>
        <p:nvSpPr>
          <p:cNvPr id="307" name="Google Shape;307;p5"/>
          <p:cNvSpPr/>
          <p:nvPr/>
        </p:nvSpPr>
        <p:spPr>
          <a:xfrm>
            <a:off x="997951" y="1042113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オリエン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テーション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08" name="Google Shape;308;p5"/>
          <p:cNvSpPr/>
          <p:nvPr/>
        </p:nvSpPr>
        <p:spPr>
          <a:xfrm>
            <a:off x="997950" y="724325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入学式</a:t>
            </a:r>
            <a:b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</a:br>
            <a: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始業式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3" name="Google Shape;313;p6"/>
          <p:cNvGrpSpPr/>
          <p:nvPr/>
        </p:nvGrpSpPr>
        <p:grpSpPr>
          <a:xfrm>
            <a:off x="226584" y="458165"/>
            <a:ext cx="8734726" cy="4624010"/>
            <a:chOff x="339418" y="458165"/>
            <a:chExt cx="8734726" cy="4624010"/>
          </a:xfrm>
        </p:grpSpPr>
        <p:sp>
          <p:nvSpPr>
            <p:cNvPr id="314" name="Google Shape;314;p6"/>
            <p:cNvSpPr/>
            <p:nvPr/>
          </p:nvSpPr>
          <p:spPr>
            <a:xfrm>
              <a:off x="1057417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15" name="Google Shape;315;p6"/>
            <p:cNvSpPr txBox="1"/>
            <p:nvPr/>
          </p:nvSpPr>
          <p:spPr>
            <a:xfrm>
              <a:off x="1207079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4月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16" name="Google Shape;316;p6"/>
            <p:cNvSpPr/>
            <p:nvPr/>
          </p:nvSpPr>
          <p:spPr>
            <a:xfrm>
              <a:off x="1725338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17" name="Google Shape;317;p6"/>
            <p:cNvSpPr txBox="1"/>
            <p:nvPr/>
          </p:nvSpPr>
          <p:spPr>
            <a:xfrm>
              <a:off x="1874999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5月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18" name="Google Shape;318;p6"/>
            <p:cNvSpPr/>
            <p:nvPr/>
          </p:nvSpPr>
          <p:spPr>
            <a:xfrm>
              <a:off x="2393258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19" name="Google Shape;319;p6"/>
            <p:cNvSpPr txBox="1"/>
            <p:nvPr/>
          </p:nvSpPr>
          <p:spPr>
            <a:xfrm>
              <a:off x="2542920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6月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20" name="Google Shape;320;p6"/>
            <p:cNvSpPr/>
            <p:nvPr/>
          </p:nvSpPr>
          <p:spPr>
            <a:xfrm>
              <a:off x="3061178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21" name="Google Shape;321;p6"/>
            <p:cNvSpPr txBox="1"/>
            <p:nvPr/>
          </p:nvSpPr>
          <p:spPr>
            <a:xfrm>
              <a:off x="3210841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7月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22" name="Google Shape;322;p6"/>
            <p:cNvSpPr/>
            <p:nvPr/>
          </p:nvSpPr>
          <p:spPr>
            <a:xfrm>
              <a:off x="3729100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23" name="Google Shape;323;p6"/>
            <p:cNvSpPr txBox="1"/>
            <p:nvPr/>
          </p:nvSpPr>
          <p:spPr>
            <a:xfrm>
              <a:off x="3878761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8月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24" name="Google Shape;324;p6"/>
            <p:cNvSpPr/>
            <p:nvPr/>
          </p:nvSpPr>
          <p:spPr>
            <a:xfrm>
              <a:off x="4397020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25" name="Google Shape;325;p6"/>
            <p:cNvSpPr txBox="1"/>
            <p:nvPr/>
          </p:nvSpPr>
          <p:spPr>
            <a:xfrm>
              <a:off x="4546682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9月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26" name="Google Shape;326;p6"/>
            <p:cNvSpPr/>
            <p:nvPr/>
          </p:nvSpPr>
          <p:spPr>
            <a:xfrm>
              <a:off x="5064941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27" name="Google Shape;327;p6"/>
            <p:cNvSpPr txBox="1"/>
            <p:nvPr/>
          </p:nvSpPr>
          <p:spPr>
            <a:xfrm>
              <a:off x="5214602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10月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28" name="Google Shape;328;p6"/>
            <p:cNvSpPr/>
            <p:nvPr/>
          </p:nvSpPr>
          <p:spPr>
            <a:xfrm>
              <a:off x="5732861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29" name="Google Shape;329;p6"/>
            <p:cNvSpPr txBox="1"/>
            <p:nvPr/>
          </p:nvSpPr>
          <p:spPr>
            <a:xfrm>
              <a:off x="5882522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11月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30" name="Google Shape;330;p6"/>
            <p:cNvSpPr/>
            <p:nvPr/>
          </p:nvSpPr>
          <p:spPr>
            <a:xfrm>
              <a:off x="6400781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31" name="Google Shape;331;p6"/>
            <p:cNvSpPr txBox="1"/>
            <p:nvPr/>
          </p:nvSpPr>
          <p:spPr>
            <a:xfrm>
              <a:off x="6550443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12月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32" name="Google Shape;332;p6"/>
            <p:cNvSpPr/>
            <p:nvPr/>
          </p:nvSpPr>
          <p:spPr>
            <a:xfrm>
              <a:off x="7068702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33" name="Google Shape;333;p6"/>
            <p:cNvSpPr txBox="1"/>
            <p:nvPr/>
          </p:nvSpPr>
          <p:spPr>
            <a:xfrm>
              <a:off x="7218364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34" name="Google Shape;334;p6"/>
            <p:cNvSpPr/>
            <p:nvPr/>
          </p:nvSpPr>
          <p:spPr>
            <a:xfrm>
              <a:off x="7736623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35" name="Google Shape;335;p6"/>
            <p:cNvSpPr txBox="1"/>
            <p:nvPr/>
          </p:nvSpPr>
          <p:spPr>
            <a:xfrm>
              <a:off x="7886285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2月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36" name="Google Shape;336;p6"/>
            <p:cNvSpPr/>
            <p:nvPr/>
          </p:nvSpPr>
          <p:spPr>
            <a:xfrm>
              <a:off x="8404544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337" name="Google Shape;337;p6"/>
            <p:cNvSpPr txBox="1"/>
            <p:nvPr/>
          </p:nvSpPr>
          <p:spPr>
            <a:xfrm>
              <a:off x="8554206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3月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grpSp>
          <p:nvGrpSpPr>
            <p:cNvPr id="338" name="Google Shape;338;p6"/>
            <p:cNvGrpSpPr/>
            <p:nvPr/>
          </p:nvGrpSpPr>
          <p:grpSpPr>
            <a:xfrm>
              <a:off x="339418" y="682875"/>
              <a:ext cx="8729507" cy="4399300"/>
              <a:chOff x="339418" y="682875"/>
              <a:chExt cx="8729507" cy="4399300"/>
            </a:xfrm>
          </p:grpSpPr>
          <p:sp>
            <p:nvSpPr>
              <p:cNvPr id="339" name="Google Shape;339;p6"/>
              <p:cNvSpPr/>
              <p:nvPr/>
            </p:nvSpPr>
            <p:spPr>
              <a:xfrm>
                <a:off x="339419" y="2033275"/>
                <a:ext cx="723600" cy="3048900"/>
              </a:xfrm>
              <a:prstGeom prst="rect">
                <a:avLst/>
              </a:prstGeom>
              <a:solidFill>
                <a:srgbClr val="BFE0FF"/>
              </a:solidFill>
              <a:ln>
                <a:noFill/>
              </a:ln>
            </p:spPr>
            <p:txBody>
              <a:bodyPr spcFirstLastPara="1" wrap="square" lIns="26775" tIns="26775" rIns="26775" bIns="26775" anchor="ctr" anchorCtr="0">
                <a:noAutofit/>
              </a:bodyPr>
              <a:lstStyle/>
              <a:p>
                <a:pPr marL="0" marR="0" lvl="0" indent="127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500"/>
                  <a:buFont typeface="Arial"/>
                  <a:buNone/>
                </a:pPr>
                <a:endParaRPr sz="1500" b="0" i="0" u="none" strike="noStrike" cap="none">
                  <a:solidFill>
                    <a:srgbClr val="23221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340" name="Google Shape;340;p6"/>
              <p:cNvGrpSpPr/>
              <p:nvPr/>
            </p:nvGrpSpPr>
            <p:grpSpPr>
              <a:xfrm>
                <a:off x="1065096" y="682950"/>
                <a:ext cx="8000433" cy="4399200"/>
                <a:chOff x="1065096" y="682950"/>
                <a:chExt cx="8000433" cy="4399200"/>
              </a:xfrm>
            </p:grpSpPr>
            <p:sp>
              <p:nvSpPr>
                <p:cNvPr id="341" name="Google Shape;341;p6"/>
                <p:cNvSpPr/>
                <p:nvPr/>
              </p:nvSpPr>
              <p:spPr>
                <a:xfrm>
                  <a:off x="839592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2" name="Google Shape;342;p6"/>
                <p:cNvSpPr/>
                <p:nvPr/>
              </p:nvSpPr>
              <p:spPr>
                <a:xfrm>
                  <a:off x="1065096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3" name="Google Shape;343;p6"/>
                <p:cNvSpPr/>
                <p:nvPr/>
              </p:nvSpPr>
              <p:spPr>
                <a:xfrm>
                  <a:off x="1733016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4" name="Google Shape;344;p6"/>
                <p:cNvSpPr/>
                <p:nvPr/>
              </p:nvSpPr>
              <p:spPr>
                <a:xfrm>
                  <a:off x="2400936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5" name="Google Shape;345;p6"/>
                <p:cNvSpPr/>
                <p:nvPr/>
              </p:nvSpPr>
              <p:spPr>
                <a:xfrm>
                  <a:off x="3068857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6" name="Google Shape;346;p6"/>
                <p:cNvSpPr/>
                <p:nvPr/>
              </p:nvSpPr>
              <p:spPr>
                <a:xfrm>
                  <a:off x="3736777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7" name="Google Shape;347;p6"/>
                <p:cNvSpPr/>
                <p:nvPr/>
              </p:nvSpPr>
              <p:spPr>
                <a:xfrm>
                  <a:off x="4403880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8" name="Google Shape;348;p6"/>
                <p:cNvSpPr/>
                <p:nvPr/>
              </p:nvSpPr>
              <p:spPr>
                <a:xfrm>
                  <a:off x="5072618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9" name="Google Shape;349;p6"/>
                <p:cNvSpPr/>
                <p:nvPr/>
              </p:nvSpPr>
              <p:spPr>
                <a:xfrm>
                  <a:off x="574053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50" name="Google Shape;350;p6"/>
                <p:cNvSpPr/>
                <p:nvPr/>
              </p:nvSpPr>
              <p:spPr>
                <a:xfrm>
                  <a:off x="640845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51" name="Google Shape;351;p6"/>
                <p:cNvSpPr/>
                <p:nvPr/>
              </p:nvSpPr>
              <p:spPr>
                <a:xfrm>
                  <a:off x="707637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52" name="Google Shape;352;p6"/>
                <p:cNvSpPr/>
                <p:nvPr/>
              </p:nvSpPr>
              <p:spPr>
                <a:xfrm>
                  <a:off x="7744300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353" name="Google Shape;353;p6"/>
              <p:cNvSpPr/>
              <p:nvPr/>
            </p:nvSpPr>
            <p:spPr>
              <a:xfrm>
                <a:off x="339418" y="682875"/>
                <a:ext cx="723600" cy="1350300"/>
              </a:xfrm>
              <a:prstGeom prst="rect">
                <a:avLst/>
              </a:prstGeom>
              <a:solidFill>
                <a:srgbClr val="BFE0FF"/>
              </a:solidFill>
              <a:ln>
                <a:noFill/>
              </a:ln>
            </p:spPr>
            <p:txBody>
              <a:bodyPr spcFirstLastPara="1" wrap="square" lIns="26775" tIns="26775" rIns="26775" bIns="26775" anchor="ctr" anchorCtr="0">
                <a:noAutofit/>
              </a:bodyPr>
              <a:lstStyle/>
              <a:p>
                <a:pPr marL="0" marR="0" lvl="0" indent="127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500"/>
                  <a:buFont typeface="Arial"/>
                  <a:buNone/>
                </a:pPr>
                <a:endParaRPr sz="1500" b="0" i="0" u="none" strike="noStrike" cap="none">
                  <a:solidFill>
                    <a:srgbClr val="23221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" name="Google Shape;354;p6"/>
              <p:cNvSpPr txBox="1"/>
              <p:nvPr/>
            </p:nvSpPr>
            <p:spPr>
              <a:xfrm>
                <a:off x="588482" y="2708750"/>
                <a:ext cx="269100" cy="1536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28850" tIns="28850" rIns="28850" bIns="28850" anchor="ctr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活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用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ス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ケ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ジ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ュ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ー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ル</a:t>
                </a:r>
                <a:endParaRPr sz="1200" b="0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</p:txBody>
          </p:sp>
          <p:sp>
            <p:nvSpPr>
              <p:cNvPr id="355" name="Google Shape;355;p6"/>
              <p:cNvSpPr txBox="1"/>
              <p:nvPr/>
            </p:nvSpPr>
            <p:spPr>
              <a:xfrm>
                <a:off x="512601" y="1198589"/>
                <a:ext cx="372000" cy="24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28850" tIns="28850" rIns="28850" bIns="28850" anchor="ctr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行事</a:t>
                </a:r>
                <a:endParaRPr sz="1200" b="0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</p:txBody>
          </p:sp>
          <p:cxnSp>
            <p:nvCxnSpPr>
              <p:cNvPr id="356" name="Google Shape;356;p6"/>
              <p:cNvCxnSpPr/>
              <p:nvPr/>
            </p:nvCxnSpPr>
            <p:spPr>
              <a:xfrm rot="10800000" flipH="1">
                <a:off x="341025" y="2033475"/>
                <a:ext cx="8727900" cy="4800"/>
              </a:xfrm>
              <a:prstGeom prst="straightConnector1">
                <a:avLst/>
              </a:prstGeom>
              <a:noFill/>
              <a:ln w="25400" cap="flat" cmpd="sng">
                <a:solidFill>
                  <a:srgbClr val="054CA8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</p:grpSp>
      <p:sp>
        <p:nvSpPr>
          <p:cNvPr id="357" name="Google Shape;357;p6"/>
          <p:cNvSpPr txBox="1"/>
          <p:nvPr/>
        </p:nvSpPr>
        <p:spPr>
          <a:xfrm>
            <a:off x="285025" y="107978"/>
            <a:ext cx="50151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775" tIns="26775" rIns="26775" bIns="267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400" b="1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【探究】 年間活用スケジュール</a:t>
            </a:r>
            <a:endParaRPr/>
          </a:p>
        </p:txBody>
      </p:sp>
      <p:sp>
        <p:nvSpPr>
          <p:cNvPr id="358" name="Google Shape;358;p6"/>
          <p:cNvSpPr txBox="1">
            <a:spLocks noGrp="1"/>
          </p:cNvSpPr>
          <p:nvPr>
            <p:ph type="sldNum" idx="12"/>
          </p:nvPr>
        </p:nvSpPr>
        <p:spPr>
          <a:xfrm>
            <a:off x="8350627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ja"/>
              <a:t>6</a:t>
            </a:fld>
            <a:endParaRPr/>
          </a:p>
        </p:txBody>
      </p:sp>
      <p:sp>
        <p:nvSpPr>
          <p:cNvPr id="359" name="Google Shape;359;p6"/>
          <p:cNvSpPr/>
          <p:nvPr/>
        </p:nvSpPr>
        <p:spPr>
          <a:xfrm>
            <a:off x="1653919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PTA総会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60" name="Google Shape;360;p6"/>
          <p:cNvSpPr/>
          <p:nvPr/>
        </p:nvSpPr>
        <p:spPr>
          <a:xfrm>
            <a:off x="1653919" y="10356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保護者面談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61" name="Google Shape;361;p6"/>
          <p:cNvSpPr/>
          <p:nvPr/>
        </p:nvSpPr>
        <p:spPr>
          <a:xfrm>
            <a:off x="1653919" y="13534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中間考査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62" name="Google Shape;362;p6"/>
          <p:cNvSpPr/>
          <p:nvPr/>
        </p:nvSpPr>
        <p:spPr>
          <a:xfrm>
            <a:off x="2989719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期末考査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63" name="Google Shape;363;p6"/>
          <p:cNvSpPr/>
          <p:nvPr/>
        </p:nvSpPr>
        <p:spPr>
          <a:xfrm>
            <a:off x="2321819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体育祭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64" name="Google Shape;364;p6"/>
          <p:cNvSpPr/>
          <p:nvPr/>
        </p:nvSpPr>
        <p:spPr>
          <a:xfrm>
            <a:off x="3657619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夏期休業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65" name="Google Shape;365;p6"/>
          <p:cNvSpPr/>
          <p:nvPr/>
        </p:nvSpPr>
        <p:spPr>
          <a:xfrm>
            <a:off x="3657619" y="10356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オープンキャンパス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66" name="Google Shape;366;p6"/>
          <p:cNvSpPr/>
          <p:nvPr/>
        </p:nvSpPr>
        <p:spPr>
          <a:xfrm>
            <a:off x="4325519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文化祭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67" name="Google Shape;367;p6"/>
          <p:cNvSpPr/>
          <p:nvPr/>
        </p:nvSpPr>
        <p:spPr>
          <a:xfrm>
            <a:off x="2841544" y="1035688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ベネッセ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学力テスト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68" name="Google Shape;368;p6"/>
          <p:cNvSpPr/>
          <p:nvPr/>
        </p:nvSpPr>
        <p:spPr>
          <a:xfrm>
            <a:off x="5545222" y="724325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ベネッセ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学力テスト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69" name="Google Shape;369;p6"/>
          <p:cNvSpPr/>
          <p:nvPr/>
        </p:nvSpPr>
        <p:spPr>
          <a:xfrm>
            <a:off x="6997232" y="1054638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ベネッセ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学力テスト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70" name="Google Shape;370;p6"/>
          <p:cNvSpPr/>
          <p:nvPr/>
        </p:nvSpPr>
        <p:spPr>
          <a:xfrm>
            <a:off x="1653919" y="1675227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スタディー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サポート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71" name="Google Shape;371;p6"/>
          <p:cNvSpPr/>
          <p:nvPr/>
        </p:nvSpPr>
        <p:spPr>
          <a:xfrm>
            <a:off x="2466435" y="1665115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基礎力診断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72" name="Google Shape;372;p6"/>
          <p:cNvSpPr/>
          <p:nvPr/>
        </p:nvSpPr>
        <p:spPr>
          <a:xfrm>
            <a:off x="7644657" y="1060300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大学入学共通テスト模試（高２）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73" name="Google Shape;373;p6"/>
          <p:cNvSpPr/>
          <p:nvPr/>
        </p:nvSpPr>
        <p:spPr>
          <a:xfrm>
            <a:off x="7644669" y="736626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学年末考査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74" name="Google Shape;374;p6"/>
          <p:cNvSpPr/>
          <p:nvPr/>
        </p:nvSpPr>
        <p:spPr>
          <a:xfrm>
            <a:off x="6940985" y="7337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冬季休業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75" name="Google Shape;375;p6"/>
          <p:cNvSpPr/>
          <p:nvPr/>
        </p:nvSpPr>
        <p:spPr>
          <a:xfrm>
            <a:off x="6329219" y="736626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期末考査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76" name="Google Shape;376;p6"/>
          <p:cNvSpPr/>
          <p:nvPr/>
        </p:nvSpPr>
        <p:spPr>
          <a:xfrm>
            <a:off x="4937094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修学旅行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77" name="Google Shape;377;p6"/>
          <p:cNvSpPr/>
          <p:nvPr/>
        </p:nvSpPr>
        <p:spPr>
          <a:xfrm>
            <a:off x="4325519" y="1037957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総合型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選抜出願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78" name="Google Shape;378;p6"/>
          <p:cNvSpPr/>
          <p:nvPr/>
        </p:nvSpPr>
        <p:spPr>
          <a:xfrm>
            <a:off x="1021375" y="2121375"/>
            <a:ext cx="1869300" cy="448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テーマ決め</a:t>
            </a:r>
            <a:br>
              <a:rPr lang="ja" sz="7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</a:br>
            <a:r>
              <a:rPr lang="ja" sz="7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課題設定</a:t>
            </a:r>
            <a:endParaRPr sz="7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79" name="Google Shape;379;p6"/>
          <p:cNvSpPr/>
          <p:nvPr/>
        </p:nvSpPr>
        <p:spPr>
          <a:xfrm>
            <a:off x="7621044" y="2121350"/>
            <a:ext cx="1317900" cy="448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発表</a:t>
            </a:r>
            <a:endParaRPr sz="7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80" name="Google Shape;380;p6"/>
          <p:cNvSpPr/>
          <p:nvPr/>
        </p:nvSpPr>
        <p:spPr>
          <a:xfrm>
            <a:off x="4288294" y="2121350"/>
            <a:ext cx="1982100" cy="448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本調査</a:t>
            </a:r>
            <a:endParaRPr sz="7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81" name="Google Shape;381;p6"/>
          <p:cNvSpPr/>
          <p:nvPr/>
        </p:nvSpPr>
        <p:spPr>
          <a:xfrm>
            <a:off x="3000969" y="2121350"/>
            <a:ext cx="546300" cy="448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研究計画策定</a:t>
            </a:r>
            <a:endParaRPr sz="7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82" name="Google Shape;382;p6"/>
          <p:cNvSpPr/>
          <p:nvPr/>
        </p:nvSpPr>
        <p:spPr>
          <a:xfrm>
            <a:off x="987619" y="2627750"/>
            <a:ext cx="606300" cy="57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【ポートフォリオ記録】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探究オリエンテーション振り返り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83" name="Google Shape;383;p6"/>
          <p:cNvSpPr/>
          <p:nvPr/>
        </p:nvSpPr>
        <p:spPr>
          <a:xfrm>
            <a:off x="1063120" y="4207411"/>
            <a:ext cx="7792800" cy="249900"/>
          </a:xfrm>
          <a:prstGeom prst="rect">
            <a:avLst/>
          </a:prstGeom>
          <a:solidFill>
            <a:srgbClr val="064C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</a:t>
            </a: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コンテンツボックス</a:t>
            </a: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】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成果物の保存・提出</a:t>
            </a:r>
            <a:endParaRPr/>
          </a:p>
        </p:txBody>
      </p:sp>
      <p:sp>
        <p:nvSpPr>
          <p:cNvPr id="384" name="Google Shape;384;p6"/>
          <p:cNvSpPr/>
          <p:nvPr/>
        </p:nvSpPr>
        <p:spPr>
          <a:xfrm>
            <a:off x="1063120" y="4492536"/>
            <a:ext cx="7792800" cy="249900"/>
          </a:xfrm>
          <a:prstGeom prst="rect">
            <a:avLst/>
          </a:prstGeom>
          <a:solidFill>
            <a:srgbClr val="064C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</a:t>
            </a: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校内グループ・アンケート</a:t>
            </a: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】</a:t>
            </a:r>
            <a:endParaRPr sz="5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連絡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85" name="Google Shape;385;p6"/>
          <p:cNvSpPr/>
          <p:nvPr/>
        </p:nvSpPr>
        <p:spPr>
          <a:xfrm>
            <a:off x="2978624" y="2627738"/>
            <a:ext cx="606300" cy="57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研究計画書の記載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86" name="Google Shape;386;p6"/>
          <p:cNvSpPr/>
          <p:nvPr/>
        </p:nvSpPr>
        <p:spPr>
          <a:xfrm>
            <a:off x="4305963" y="2627738"/>
            <a:ext cx="2293500" cy="57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研究内容の記載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→新たな問いのフィードバックの反復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87" name="Google Shape;387;p6"/>
          <p:cNvSpPr/>
          <p:nvPr/>
        </p:nvSpPr>
        <p:spPr>
          <a:xfrm>
            <a:off x="6667500" y="2627738"/>
            <a:ext cx="1545900" cy="575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【ポートフォリオ：ストーリー】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ポスター作成のための情報整理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今まで蓄積したポートフォリオの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88" name="Google Shape;388;p6"/>
          <p:cNvSpPr/>
          <p:nvPr/>
        </p:nvSpPr>
        <p:spPr>
          <a:xfrm>
            <a:off x="8315219" y="2627738"/>
            <a:ext cx="606300" cy="57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発表の振り返り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89" name="Google Shape;389;p6"/>
          <p:cNvSpPr/>
          <p:nvPr/>
        </p:nvSpPr>
        <p:spPr>
          <a:xfrm>
            <a:off x="6286769" y="2121350"/>
            <a:ext cx="1317900" cy="448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7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分析まとめ</a:t>
            </a:r>
            <a:endParaRPr sz="5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90" name="Google Shape;390;p6"/>
          <p:cNvSpPr/>
          <p:nvPr/>
        </p:nvSpPr>
        <p:spPr>
          <a:xfrm>
            <a:off x="1653925" y="2627763"/>
            <a:ext cx="1236900" cy="57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テーマ探し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興味・関心・課題の言語化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91" name="Google Shape;391;p6"/>
          <p:cNvSpPr/>
          <p:nvPr/>
        </p:nvSpPr>
        <p:spPr>
          <a:xfrm>
            <a:off x="997951" y="1042113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オリエン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テーション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92" name="Google Shape;392;p6"/>
          <p:cNvSpPr/>
          <p:nvPr/>
        </p:nvSpPr>
        <p:spPr>
          <a:xfrm>
            <a:off x="997950" y="724325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入学式</a:t>
            </a:r>
            <a:b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</a:br>
            <a: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始業式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93" name="Google Shape;393;p6"/>
          <p:cNvSpPr/>
          <p:nvPr/>
        </p:nvSpPr>
        <p:spPr>
          <a:xfrm>
            <a:off x="8333069" y="1060302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スタディー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サポート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94" name="Google Shape;394;p6"/>
          <p:cNvSpPr/>
          <p:nvPr/>
        </p:nvSpPr>
        <p:spPr>
          <a:xfrm>
            <a:off x="1021625" y="1616425"/>
            <a:ext cx="5688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ID配布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95" name="Google Shape;395;p6"/>
          <p:cNvSpPr/>
          <p:nvPr/>
        </p:nvSpPr>
        <p:spPr>
          <a:xfrm>
            <a:off x="8350626" y="1615125"/>
            <a:ext cx="5052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次年度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活用計画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96" name="Google Shape;396;p6"/>
          <p:cNvSpPr/>
          <p:nvPr/>
        </p:nvSpPr>
        <p:spPr>
          <a:xfrm>
            <a:off x="7689075" y="1615125"/>
            <a:ext cx="5463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年間活用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397" name="Google Shape;397;p6"/>
          <p:cNvSpPr/>
          <p:nvPr/>
        </p:nvSpPr>
        <p:spPr>
          <a:xfrm>
            <a:off x="3612100" y="1615125"/>
            <a:ext cx="6231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中間活用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grpSp>
        <p:nvGrpSpPr>
          <p:cNvPr id="398" name="Google Shape;398;p6"/>
          <p:cNvGrpSpPr/>
          <p:nvPr/>
        </p:nvGrpSpPr>
        <p:grpSpPr>
          <a:xfrm>
            <a:off x="3947367" y="871224"/>
            <a:ext cx="4385700" cy="598956"/>
            <a:chOff x="4137088" y="2231550"/>
            <a:chExt cx="4385700" cy="703083"/>
          </a:xfrm>
        </p:grpSpPr>
        <p:sp>
          <p:nvSpPr>
            <p:cNvPr id="399" name="Google Shape;399;p6"/>
            <p:cNvSpPr/>
            <p:nvPr/>
          </p:nvSpPr>
          <p:spPr>
            <a:xfrm>
              <a:off x="4137088" y="2254233"/>
              <a:ext cx="4385700" cy="680400"/>
            </a:xfrm>
            <a:prstGeom prst="roundRect">
              <a:avLst>
                <a:gd name="adj" fmla="val 13465"/>
              </a:avLst>
            </a:prstGeom>
            <a:solidFill>
              <a:srgbClr val="F4F8F9"/>
            </a:solidFill>
            <a:ln w="762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127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Arial"/>
                <a:buNone/>
              </a:pPr>
              <a:endParaRPr sz="1100" b="1" i="0" u="none" strike="noStrike" cap="none">
                <a:solidFill>
                  <a:srgbClr val="23221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6"/>
            <p:cNvSpPr txBox="1"/>
            <p:nvPr/>
          </p:nvSpPr>
          <p:spPr>
            <a:xfrm>
              <a:off x="4886477" y="2334316"/>
              <a:ext cx="3588900" cy="55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4275" tIns="17150" rIns="34275" bIns="17150" anchor="t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D5A52"/>
                </a:buClr>
                <a:buSzPts val="1300"/>
                <a:buFont typeface="Arial"/>
                <a:buNone/>
              </a:pPr>
              <a:r>
                <a:rPr lang="ja" sz="1300" b="1" i="0" u="none" strike="noStrike" cap="none">
                  <a:solidFill>
                    <a:srgbClr val="5D5A52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P4のパーツを使って、P5に準備期間や</a:t>
              </a:r>
              <a:endParaRPr sz="1300" b="1" i="0" u="none" strike="noStrike" cap="none">
                <a:solidFill>
                  <a:srgbClr val="5D5A52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D5A52"/>
                </a:buClr>
                <a:buSzPts val="1300"/>
                <a:buFont typeface="Arial"/>
                <a:buNone/>
              </a:pPr>
              <a:r>
                <a:rPr lang="ja" sz="1300" b="1" i="0" u="none" strike="noStrike" cap="none">
                  <a:solidFill>
                    <a:srgbClr val="5D5A52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活用期間を当てはめてみましょう。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01" name="Google Shape;401;p6"/>
            <p:cNvSpPr/>
            <p:nvPr/>
          </p:nvSpPr>
          <p:spPr>
            <a:xfrm>
              <a:off x="4158150" y="2231550"/>
              <a:ext cx="669600" cy="680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6"/>
            <p:cNvSpPr txBox="1"/>
            <p:nvPr/>
          </p:nvSpPr>
          <p:spPr>
            <a:xfrm>
              <a:off x="4295559" y="2322456"/>
              <a:ext cx="394800" cy="5853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28850" tIns="28850" rIns="28850" bIns="2885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300"/>
                <a:buFont typeface="Arial"/>
                <a:buNone/>
              </a:pPr>
              <a:r>
                <a:rPr lang="ja" sz="13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作成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300"/>
                <a:buFont typeface="Arial"/>
                <a:buNone/>
              </a:pPr>
              <a:r>
                <a:rPr lang="ja" sz="13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方法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7" name="Google Shape;407;p7"/>
          <p:cNvGrpSpPr/>
          <p:nvPr/>
        </p:nvGrpSpPr>
        <p:grpSpPr>
          <a:xfrm>
            <a:off x="226584" y="458165"/>
            <a:ext cx="8734726" cy="4624010"/>
            <a:chOff x="339418" y="458165"/>
            <a:chExt cx="8734726" cy="4624010"/>
          </a:xfrm>
        </p:grpSpPr>
        <p:sp>
          <p:nvSpPr>
            <p:cNvPr id="408" name="Google Shape;408;p7"/>
            <p:cNvSpPr/>
            <p:nvPr/>
          </p:nvSpPr>
          <p:spPr>
            <a:xfrm>
              <a:off x="1057417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09" name="Google Shape;409;p7"/>
            <p:cNvSpPr txBox="1"/>
            <p:nvPr/>
          </p:nvSpPr>
          <p:spPr>
            <a:xfrm>
              <a:off x="1207079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4月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10" name="Google Shape;410;p7"/>
            <p:cNvSpPr/>
            <p:nvPr/>
          </p:nvSpPr>
          <p:spPr>
            <a:xfrm>
              <a:off x="1725338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11" name="Google Shape;411;p7"/>
            <p:cNvSpPr txBox="1"/>
            <p:nvPr/>
          </p:nvSpPr>
          <p:spPr>
            <a:xfrm>
              <a:off x="1874999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5月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12" name="Google Shape;412;p7"/>
            <p:cNvSpPr/>
            <p:nvPr/>
          </p:nvSpPr>
          <p:spPr>
            <a:xfrm>
              <a:off x="2393258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13" name="Google Shape;413;p7"/>
            <p:cNvSpPr txBox="1"/>
            <p:nvPr/>
          </p:nvSpPr>
          <p:spPr>
            <a:xfrm>
              <a:off x="2542920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6月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14" name="Google Shape;414;p7"/>
            <p:cNvSpPr/>
            <p:nvPr/>
          </p:nvSpPr>
          <p:spPr>
            <a:xfrm>
              <a:off x="3061178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15" name="Google Shape;415;p7"/>
            <p:cNvSpPr txBox="1"/>
            <p:nvPr/>
          </p:nvSpPr>
          <p:spPr>
            <a:xfrm>
              <a:off x="3210841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7月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16" name="Google Shape;416;p7"/>
            <p:cNvSpPr/>
            <p:nvPr/>
          </p:nvSpPr>
          <p:spPr>
            <a:xfrm>
              <a:off x="3729100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17" name="Google Shape;417;p7"/>
            <p:cNvSpPr txBox="1"/>
            <p:nvPr/>
          </p:nvSpPr>
          <p:spPr>
            <a:xfrm>
              <a:off x="3878761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8月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18" name="Google Shape;418;p7"/>
            <p:cNvSpPr/>
            <p:nvPr/>
          </p:nvSpPr>
          <p:spPr>
            <a:xfrm>
              <a:off x="4397020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19" name="Google Shape;419;p7"/>
            <p:cNvSpPr txBox="1"/>
            <p:nvPr/>
          </p:nvSpPr>
          <p:spPr>
            <a:xfrm>
              <a:off x="4546682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9月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20" name="Google Shape;420;p7"/>
            <p:cNvSpPr/>
            <p:nvPr/>
          </p:nvSpPr>
          <p:spPr>
            <a:xfrm>
              <a:off x="5064941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21" name="Google Shape;421;p7"/>
            <p:cNvSpPr txBox="1"/>
            <p:nvPr/>
          </p:nvSpPr>
          <p:spPr>
            <a:xfrm>
              <a:off x="5214602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10月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22" name="Google Shape;422;p7"/>
            <p:cNvSpPr/>
            <p:nvPr/>
          </p:nvSpPr>
          <p:spPr>
            <a:xfrm>
              <a:off x="5732861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23" name="Google Shape;423;p7"/>
            <p:cNvSpPr txBox="1"/>
            <p:nvPr/>
          </p:nvSpPr>
          <p:spPr>
            <a:xfrm>
              <a:off x="5882522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11月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24" name="Google Shape;424;p7"/>
            <p:cNvSpPr/>
            <p:nvPr/>
          </p:nvSpPr>
          <p:spPr>
            <a:xfrm>
              <a:off x="6400781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25" name="Google Shape;425;p7"/>
            <p:cNvSpPr txBox="1"/>
            <p:nvPr/>
          </p:nvSpPr>
          <p:spPr>
            <a:xfrm>
              <a:off x="6550443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12月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26" name="Google Shape;426;p7"/>
            <p:cNvSpPr/>
            <p:nvPr/>
          </p:nvSpPr>
          <p:spPr>
            <a:xfrm>
              <a:off x="7068702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27" name="Google Shape;427;p7"/>
            <p:cNvSpPr txBox="1"/>
            <p:nvPr/>
          </p:nvSpPr>
          <p:spPr>
            <a:xfrm>
              <a:off x="7218364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28" name="Google Shape;428;p7"/>
            <p:cNvSpPr/>
            <p:nvPr/>
          </p:nvSpPr>
          <p:spPr>
            <a:xfrm>
              <a:off x="7736623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29" name="Google Shape;429;p7"/>
            <p:cNvSpPr txBox="1"/>
            <p:nvPr/>
          </p:nvSpPr>
          <p:spPr>
            <a:xfrm>
              <a:off x="7886285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2月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30" name="Google Shape;430;p7"/>
            <p:cNvSpPr/>
            <p:nvPr/>
          </p:nvSpPr>
          <p:spPr>
            <a:xfrm>
              <a:off x="8404544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31" name="Google Shape;431;p7"/>
            <p:cNvSpPr txBox="1"/>
            <p:nvPr/>
          </p:nvSpPr>
          <p:spPr>
            <a:xfrm>
              <a:off x="8554206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3月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grpSp>
          <p:nvGrpSpPr>
            <p:cNvPr id="432" name="Google Shape;432;p7"/>
            <p:cNvGrpSpPr/>
            <p:nvPr/>
          </p:nvGrpSpPr>
          <p:grpSpPr>
            <a:xfrm>
              <a:off x="339418" y="682875"/>
              <a:ext cx="8729507" cy="4399300"/>
              <a:chOff x="339418" y="682875"/>
              <a:chExt cx="8729507" cy="4399300"/>
            </a:xfrm>
          </p:grpSpPr>
          <p:sp>
            <p:nvSpPr>
              <p:cNvPr id="433" name="Google Shape;433;p7"/>
              <p:cNvSpPr/>
              <p:nvPr/>
            </p:nvSpPr>
            <p:spPr>
              <a:xfrm>
                <a:off x="339419" y="2033275"/>
                <a:ext cx="723600" cy="3048900"/>
              </a:xfrm>
              <a:prstGeom prst="rect">
                <a:avLst/>
              </a:prstGeom>
              <a:solidFill>
                <a:srgbClr val="BFE0FF"/>
              </a:solidFill>
              <a:ln>
                <a:noFill/>
              </a:ln>
            </p:spPr>
            <p:txBody>
              <a:bodyPr spcFirstLastPara="1" wrap="square" lIns="26775" tIns="26775" rIns="26775" bIns="26775" anchor="ctr" anchorCtr="0">
                <a:noAutofit/>
              </a:bodyPr>
              <a:lstStyle/>
              <a:p>
                <a:pPr marL="0" marR="0" lvl="0" indent="127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500"/>
                  <a:buFont typeface="Arial"/>
                  <a:buNone/>
                </a:pPr>
                <a:endParaRPr sz="1500" b="0" i="0" u="none" strike="noStrike" cap="none">
                  <a:solidFill>
                    <a:srgbClr val="23221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434" name="Google Shape;434;p7"/>
              <p:cNvGrpSpPr/>
              <p:nvPr/>
            </p:nvGrpSpPr>
            <p:grpSpPr>
              <a:xfrm>
                <a:off x="1065096" y="682950"/>
                <a:ext cx="8000433" cy="4399200"/>
                <a:chOff x="1065096" y="682950"/>
                <a:chExt cx="8000433" cy="4399200"/>
              </a:xfrm>
            </p:grpSpPr>
            <p:sp>
              <p:nvSpPr>
                <p:cNvPr id="435" name="Google Shape;435;p7"/>
                <p:cNvSpPr/>
                <p:nvPr/>
              </p:nvSpPr>
              <p:spPr>
                <a:xfrm>
                  <a:off x="839592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6" name="Google Shape;436;p7"/>
                <p:cNvSpPr/>
                <p:nvPr/>
              </p:nvSpPr>
              <p:spPr>
                <a:xfrm>
                  <a:off x="1065096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7" name="Google Shape;437;p7"/>
                <p:cNvSpPr/>
                <p:nvPr/>
              </p:nvSpPr>
              <p:spPr>
                <a:xfrm>
                  <a:off x="1733016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8" name="Google Shape;438;p7"/>
                <p:cNvSpPr/>
                <p:nvPr/>
              </p:nvSpPr>
              <p:spPr>
                <a:xfrm>
                  <a:off x="2400936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9" name="Google Shape;439;p7"/>
                <p:cNvSpPr/>
                <p:nvPr/>
              </p:nvSpPr>
              <p:spPr>
                <a:xfrm>
                  <a:off x="3068857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0" name="Google Shape;440;p7"/>
                <p:cNvSpPr/>
                <p:nvPr/>
              </p:nvSpPr>
              <p:spPr>
                <a:xfrm>
                  <a:off x="3736777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1" name="Google Shape;441;p7"/>
                <p:cNvSpPr/>
                <p:nvPr/>
              </p:nvSpPr>
              <p:spPr>
                <a:xfrm>
                  <a:off x="4403880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2" name="Google Shape;442;p7"/>
                <p:cNvSpPr/>
                <p:nvPr/>
              </p:nvSpPr>
              <p:spPr>
                <a:xfrm>
                  <a:off x="5072618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3" name="Google Shape;443;p7"/>
                <p:cNvSpPr/>
                <p:nvPr/>
              </p:nvSpPr>
              <p:spPr>
                <a:xfrm>
                  <a:off x="574053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4" name="Google Shape;444;p7"/>
                <p:cNvSpPr/>
                <p:nvPr/>
              </p:nvSpPr>
              <p:spPr>
                <a:xfrm>
                  <a:off x="640845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5" name="Google Shape;445;p7"/>
                <p:cNvSpPr/>
                <p:nvPr/>
              </p:nvSpPr>
              <p:spPr>
                <a:xfrm>
                  <a:off x="707637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6" name="Google Shape;446;p7"/>
                <p:cNvSpPr/>
                <p:nvPr/>
              </p:nvSpPr>
              <p:spPr>
                <a:xfrm>
                  <a:off x="7744300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447" name="Google Shape;447;p7"/>
              <p:cNvSpPr/>
              <p:nvPr/>
            </p:nvSpPr>
            <p:spPr>
              <a:xfrm>
                <a:off x="339418" y="682875"/>
                <a:ext cx="723600" cy="1350300"/>
              </a:xfrm>
              <a:prstGeom prst="rect">
                <a:avLst/>
              </a:prstGeom>
              <a:solidFill>
                <a:srgbClr val="BFE0FF"/>
              </a:solidFill>
              <a:ln>
                <a:noFill/>
              </a:ln>
            </p:spPr>
            <p:txBody>
              <a:bodyPr spcFirstLastPara="1" wrap="square" lIns="26775" tIns="26775" rIns="26775" bIns="26775" anchor="ctr" anchorCtr="0">
                <a:noAutofit/>
              </a:bodyPr>
              <a:lstStyle/>
              <a:p>
                <a:pPr marL="0" marR="0" lvl="0" indent="127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500"/>
                  <a:buFont typeface="Arial"/>
                  <a:buNone/>
                </a:pPr>
                <a:endParaRPr sz="1500" b="0" i="0" u="none" strike="noStrike" cap="none">
                  <a:solidFill>
                    <a:srgbClr val="23221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8" name="Google Shape;448;p7"/>
              <p:cNvSpPr txBox="1"/>
              <p:nvPr/>
            </p:nvSpPr>
            <p:spPr>
              <a:xfrm>
                <a:off x="588482" y="2708750"/>
                <a:ext cx="269100" cy="1536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28850" tIns="28850" rIns="28850" bIns="28850" anchor="ctr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活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用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ス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ケ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ジ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ュ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ー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ル</a:t>
                </a:r>
                <a:endParaRPr sz="1200" b="0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</p:txBody>
          </p:sp>
          <p:sp>
            <p:nvSpPr>
              <p:cNvPr id="449" name="Google Shape;449;p7"/>
              <p:cNvSpPr txBox="1"/>
              <p:nvPr/>
            </p:nvSpPr>
            <p:spPr>
              <a:xfrm>
                <a:off x="512601" y="1198589"/>
                <a:ext cx="372000" cy="24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28850" tIns="28850" rIns="28850" bIns="28850" anchor="ctr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行事</a:t>
                </a:r>
                <a:endParaRPr sz="1200" b="0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</p:txBody>
          </p:sp>
          <p:cxnSp>
            <p:nvCxnSpPr>
              <p:cNvPr id="450" name="Google Shape;450;p7"/>
              <p:cNvCxnSpPr/>
              <p:nvPr/>
            </p:nvCxnSpPr>
            <p:spPr>
              <a:xfrm rot="10800000" flipH="1">
                <a:off x="341025" y="2033475"/>
                <a:ext cx="8727900" cy="4800"/>
              </a:xfrm>
              <a:prstGeom prst="straightConnector1">
                <a:avLst/>
              </a:prstGeom>
              <a:noFill/>
              <a:ln w="25400" cap="flat" cmpd="sng">
                <a:solidFill>
                  <a:srgbClr val="054CA8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</p:grpSp>
      <p:sp>
        <p:nvSpPr>
          <p:cNvPr id="451" name="Google Shape;451;p7"/>
          <p:cNvSpPr txBox="1"/>
          <p:nvPr/>
        </p:nvSpPr>
        <p:spPr>
          <a:xfrm>
            <a:off x="285025" y="107978"/>
            <a:ext cx="50151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775" tIns="26775" rIns="26775" bIns="267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400" b="1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【授業内・観点別】 年間活用スケジュール</a:t>
            </a:r>
            <a:endParaRPr/>
          </a:p>
        </p:txBody>
      </p:sp>
      <p:sp>
        <p:nvSpPr>
          <p:cNvPr id="452" name="Google Shape;452;p7"/>
          <p:cNvSpPr txBox="1">
            <a:spLocks noGrp="1"/>
          </p:cNvSpPr>
          <p:nvPr>
            <p:ph type="sldNum" idx="12"/>
          </p:nvPr>
        </p:nvSpPr>
        <p:spPr>
          <a:xfrm>
            <a:off x="8350627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ja"/>
              <a:t>7</a:t>
            </a:fld>
            <a:endParaRPr/>
          </a:p>
        </p:txBody>
      </p:sp>
      <p:sp>
        <p:nvSpPr>
          <p:cNvPr id="453" name="Google Shape;453;p7"/>
          <p:cNvSpPr/>
          <p:nvPr/>
        </p:nvSpPr>
        <p:spPr>
          <a:xfrm>
            <a:off x="1653919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PTA総会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54" name="Google Shape;454;p7"/>
          <p:cNvSpPr/>
          <p:nvPr/>
        </p:nvSpPr>
        <p:spPr>
          <a:xfrm>
            <a:off x="1653919" y="10356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保護者面談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55" name="Google Shape;455;p7"/>
          <p:cNvSpPr/>
          <p:nvPr/>
        </p:nvSpPr>
        <p:spPr>
          <a:xfrm>
            <a:off x="1653919" y="13534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中間考査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56" name="Google Shape;456;p7"/>
          <p:cNvSpPr/>
          <p:nvPr/>
        </p:nvSpPr>
        <p:spPr>
          <a:xfrm>
            <a:off x="2321819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体育祭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57" name="Google Shape;457;p7"/>
          <p:cNvSpPr/>
          <p:nvPr/>
        </p:nvSpPr>
        <p:spPr>
          <a:xfrm>
            <a:off x="3657619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夏期休業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58" name="Google Shape;458;p7"/>
          <p:cNvSpPr/>
          <p:nvPr/>
        </p:nvSpPr>
        <p:spPr>
          <a:xfrm>
            <a:off x="3657619" y="10356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オープンキャンパス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59" name="Google Shape;459;p7"/>
          <p:cNvSpPr/>
          <p:nvPr/>
        </p:nvSpPr>
        <p:spPr>
          <a:xfrm>
            <a:off x="4325519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文化祭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60" name="Google Shape;460;p7"/>
          <p:cNvSpPr/>
          <p:nvPr/>
        </p:nvSpPr>
        <p:spPr>
          <a:xfrm>
            <a:off x="2841544" y="1035688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ベネッセ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学力テスト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61" name="Google Shape;461;p7"/>
          <p:cNvSpPr/>
          <p:nvPr/>
        </p:nvSpPr>
        <p:spPr>
          <a:xfrm>
            <a:off x="5545222" y="724325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ベネッセ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学力テスト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62" name="Google Shape;462;p7"/>
          <p:cNvSpPr/>
          <p:nvPr/>
        </p:nvSpPr>
        <p:spPr>
          <a:xfrm>
            <a:off x="6997232" y="1054638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ベネッセ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学力テスト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63" name="Google Shape;463;p7"/>
          <p:cNvSpPr/>
          <p:nvPr/>
        </p:nvSpPr>
        <p:spPr>
          <a:xfrm>
            <a:off x="1653919" y="1675227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スタディー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サポート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64" name="Google Shape;464;p7"/>
          <p:cNvSpPr/>
          <p:nvPr/>
        </p:nvSpPr>
        <p:spPr>
          <a:xfrm>
            <a:off x="2466435" y="1665115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基礎力診断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65" name="Google Shape;465;p7"/>
          <p:cNvSpPr/>
          <p:nvPr/>
        </p:nvSpPr>
        <p:spPr>
          <a:xfrm>
            <a:off x="7644657" y="1060300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大学入学共通テスト模試（高２）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66" name="Google Shape;466;p7"/>
          <p:cNvSpPr/>
          <p:nvPr/>
        </p:nvSpPr>
        <p:spPr>
          <a:xfrm>
            <a:off x="7644669" y="736626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学年末考査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67" name="Google Shape;467;p7"/>
          <p:cNvSpPr/>
          <p:nvPr/>
        </p:nvSpPr>
        <p:spPr>
          <a:xfrm>
            <a:off x="6940985" y="7337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冬季休業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68" name="Google Shape;468;p7"/>
          <p:cNvSpPr/>
          <p:nvPr/>
        </p:nvSpPr>
        <p:spPr>
          <a:xfrm>
            <a:off x="6329219" y="736626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期末考査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69" name="Google Shape;469;p7"/>
          <p:cNvSpPr/>
          <p:nvPr/>
        </p:nvSpPr>
        <p:spPr>
          <a:xfrm>
            <a:off x="4937094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修学旅行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70" name="Google Shape;470;p7"/>
          <p:cNvSpPr/>
          <p:nvPr/>
        </p:nvSpPr>
        <p:spPr>
          <a:xfrm>
            <a:off x="4325519" y="1037957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総合型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選抜出願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71" name="Google Shape;471;p7"/>
          <p:cNvSpPr/>
          <p:nvPr/>
        </p:nvSpPr>
        <p:spPr>
          <a:xfrm>
            <a:off x="1017619" y="2110525"/>
            <a:ext cx="546300" cy="8277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GW</a:t>
            </a:r>
            <a:endParaRPr sz="6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課題配信</a:t>
            </a:r>
            <a:endParaRPr sz="6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※主体性の評価対象になります</a:t>
            </a:r>
            <a:endParaRPr sz="6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72" name="Google Shape;472;p7"/>
          <p:cNvSpPr/>
          <p:nvPr/>
        </p:nvSpPr>
        <p:spPr>
          <a:xfrm>
            <a:off x="3010094" y="2731371"/>
            <a:ext cx="546300" cy="76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夏休み</a:t>
            </a:r>
            <a:endParaRPr sz="6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課題配信</a:t>
            </a:r>
            <a:endParaRPr sz="6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6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※主体性の評価対象になります</a:t>
            </a:r>
            <a:endParaRPr sz="6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6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73" name="Google Shape;473;p7"/>
          <p:cNvSpPr/>
          <p:nvPr/>
        </p:nvSpPr>
        <p:spPr>
          <a:xfrm>
            <a:off x="1686694" y="2110519"/>
            <a:ext cx="546300" cy="57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</a:t>
            </a: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ポートフォリオ配信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授業ノート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提出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74" name="Google Shape;474;p7"/>
          <p:cNvSpPr/>
          <p:nvPr/>
        </p:nvSpPr>
        <p:spPr>
          <a:xfrm>
            <a:off x="1075044" y="4441525"/>
            <a:ext cx="7792800" cy="221700"/>
          </a:xfrm>
          <a:prstGeom prst="rect">
            <a:avLst/>
          </a:prstGeom>
          <a:solidFill>
            <a:srgbClr val="064C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【日常活用】・申請提出物・校内グループ・欠席連絡・メッセージ・生徒メモ・学習トレーニング・Webテスト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75" name="Google Shape;475;p7"/>
          <p:cNvSpPr/>
          <p:nvPr/>
        </p:nvSpPr>
        <p:spPr>
          <a:xfrm>
            <a:off x="3009905" y="2110519"/>
            <a:ext cx="546300" cy="575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アンケート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授業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理解度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調査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76" name="Google Shape;476;p7"/>
          <p:cNvSpPr/>
          <p:nvPr/>
        </p:nvSpPr>
        <p:spPr>
          <a:xfrm>
            <a:off x="1682956" y="2731371"/>
            <a:ext cx="546300" cy="57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</a:t>
            </a: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ポートフォリオ配信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中間考査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77" name="Google Shape;477;p7"/>
          <p:cNvSpPr/>
          <p:nvPr/>
        </p:nvSpPr>
        <p:spPr>
          <a:xfrm>
            <a:off x="2348306" y="2110519"/>
            <a:ext cx="546300" cy="57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</a:t>
            </a: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ポートフォリオ配信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授業ノート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提出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78" name="Google Shape;478;p7"/>
          <p:cNvSpPr/>
          <p:nvPr/>
        </p:nvSpPr>
        <p:spPr>
          <a:xfrm>
            <a:off x="2351044" y="2731371"/>
            <a:ext cx="546300" cy="57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</a:t>
            </a: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ポートフォリオ配信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期末考査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79" name="Google Shape;479;p7"/>
          <p:cNvSpPr/>
          <p:nvPr/>
        </p:nvSpPr>
        <p:spPr>
          <a:xfrm>
            <a:off x="2989719" y="724313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期末考査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80" name="Google Shape;480;p7"/>
          <p:cNvSpPr/>
          <p:nvPr/>
        </p:nvSpPr>
        <p:spPr>
          <a:xfrm>
            <a:off x="5016294" y="2110519"/>
            <a:ext cx="546300" cy="57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</a:t>
            </a: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ポートフォリオ配信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授業ノート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提出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81" name="Google Shape;481;p7"/>
          <p:cNvSpPr/>
          <p:nvPr/>
        </p:nvSpPr>
        <p:spPr>
          <a:xfrm>
            <a:off x="5026844" y="2731371"/>
            <a:ext cx="546300" cy="57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</a:t>
            </a: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ポートフォリオ配信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中間考査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82" name="Google Shape;482;p7"/>
          <p:cNvSpPr/>
          <p:nvPr/>
        </p:nvSpPr>
        <p:spPr>
          <a:xfrm>
            <a:off x="5680344" y="2731371"/>
            <a:ext cx="546300" cy="57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</a:t>
            </a: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ポートフォリオ配信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授業ノート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提出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83" name="Google Shape;483;p7"/>
          <p:cNvSpPr/>
          <p:nvPr/>
        </p:nvSpPr>
        <p:spPr>
          <a:xfrm>
            <a:off x="6346381" y="2110519"/>
            <a:ext cx="546300" cy="57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</a:t>
            </a: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ポートフォリオ配信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期末考査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84" name="Google Shape;484;p7"/>
          <p:cNvSpPr/>
          <p:nvPr/>
        </p:nvSpPr>
        <p:spPr>
          <a:xfrm>
            <a:off x="6366105" y="2731371"/>
            <a:ext cx="546300" cy="575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アンケート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授業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理解度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調査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85" name="Google Shape;485;p7"/>
          <p:cNvSpPr/>
          <p:nvPr/>
        </p:nvSpPr>
        <p:spPr>
          <a:xfrm>
            <a:off x="6366106" y="3346938"/>
            <a:ext cx="546300" cy="76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冬休み</a:t>
            </a:r>
            <a:endParaRPr sz="6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課題配信</a:t>
            </a:r>
            <a:endParaRPr sz="6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6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※主体性の評価対象になります</a:t>
            </a:r>
            <a:endParaRPr sz="6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6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86" name="Google Shape;486;p7"/>
          <p:cNvSpPr/>
          <p:nvPr/>
        </p:nvSpPr>
        <p:spPr>
          <a:xfrm>
            <a:off x="7676444" y="2110519"/>
            <a:ext cx="546300" cy="57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</a:t>
            </a: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ポートフォリオ配信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授業ノート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提出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87" name="Google Shape;487;p7"/>
          <p:cNvSpPr/>
          <p:nvPr/>
        </p:nvSpPr>
        <p:spPr>
          <a:xfrm>
            <a:off x="7676381" y="2731371"/>
            <a:ext cx="546300" cy="57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【ポートフォリオ</a:t>
            </a: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ポートフォリオ配信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学年末考査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88" name="Google Shape;488;p7"/>
          <p:cNvSpPr/>
          <p:nvPr/>
        </p:nvSpPr>
        <p:spPr>
          <a:xfrm>
            <a:off x="8321542" y="2110519"/>
            <a:ext cx="546300" cy="575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アンケート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授業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理解度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調査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89" name="Google Shape;489;p7"/>
          <p:cNvSpPr/>
          <p:nvPr/>
        </p:nvSpPr>
        <p:spPr>
          <a:xfrm>
            <a:off x="997951" y="1042113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オリエン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テーション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90" name="Google Shape;490;p7"/>
          <p:cNvSpPr/>
          <p:nvPr/>
        </p:nvSpPr>
        <p:spPr>
          <a:xfrm>
            <a:off x="997950" y="724325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入学式</a:t>
            </a:r>
            <a:b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</a:br>
            <a: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始業式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91" name="Google Shape;491;p7"/>
          <p:cNvSpPr/>
          <p:nvPr/>
        </p:nvSpPr>
        <p:spPr>
          <a:xfrm>
            <a:off x="8333069" y="1060302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スタディー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サポート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92" name="Google Shape;492;p7"/>
          <p:cNvSpPr/>
          <p:nvPr/>
        </p:nvSpPr>
        <p:spPr>
          <a:xfrm>
            <a:off x="1021625" y="1616425"/>
            <a:ext cx="5688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ID配布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93" name="Google Shape;493;p7"/>
          <p:cNvSpPr/>
          <p:nvPr/>
        </p:nvSpPr>
        <p:spPr>
          <a:xfrm>
            <a:off x="8350626" y="1615125"/>
            <a:ext cx="5052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次年度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活用計画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94" name="Google Shape;494;p7"/>
          <p:cNvSpPr/>
          <p:nvPr/>
        </p:nvSpPr>
        <p:spPr>
          <a:xfrm>
            <a:off x="7689075" y="1615125"/>
            <a:ext cx="5463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年間活用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495" name="Google Shape;495;p7"/>
          <p:cNvSpPr/>
          <p:nvPr/>
        </p:nvSpPr>
        <p:spPr>
          <a:xfrm>
            <a:off x="3612100" y="1615125"/>
            <a:ext cx="6231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中間活用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grpSp>
        <p:nvGrpSpPr>
          <p:cNvPr id="496" name="Google Shape;496;p7"/>
          <p:cNvGrpSpPr/>
          <p:nvPr/>
        </p:nvGrpSpPr>
        <p:grpSpPr>
          <a:xfrm>
            <a:off x="3947367" y="871224"/>
            <a:ext cx="4385700" cy="598956"/>
            <a:chOff x="4137088" y="2231550"/>
            <a:chExt cx="4385700" cy="703083"/>
          </a:xfrm>
        </p:grpSpPr>
        <p:sp>
          <p:nvSpPr>
            <p:cNvPr id="497" name="Google Shape;497;p7"/>
            <p:cNvSpPr/>
            <p:nvPr/>
          </p:nvSpPr>
          <p:spPr>
            <a:xfrm>
              <a:off x="4137088" y="2254233"/>
              <a:ext cx="4385700" cy="680400"/>
            </a:xfrm>
            <a:prstGeom prst="roundRect">
              <a:avLst>
                <a:gd name="adj" fmla="val 13465"/>
              </a:avLst>
            </a:prstGeom>
            <a:solidFill>
              <a:srgbClr val="F4F8F9"/>
            </a:solidFill>
            <a:ln w="762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127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Arial"/>
                <a:buNone/>
              </a:pPr>
              <a:endParaRPr sz="1100" b="1" i="0" u="none" strike="noStrike" cap="none">
                <a:solidFill>
                  <a:srgbClr val="23221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8" name="Google Shape;498;p7"/>
            <p:cNvSpPr txBox="1"/>
            <p:nvPr/>
          </p:nvSpPr>
          <p:spPr>
            <a:xfrm>
              <a:off x="4886477" y="2334316"/>
              <a:ext cx="3588900" cy="55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4275" tIns="17150" rIns="34275" bIns="17150" anchor="t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D5A52"/>
                </a:buClr>
                <a:buSzPts val="1300"/>
                <a:buFont typeface="Arial"/>
                <a:buNone/>
              </a:pPr>
              <a:r>
                <a:rPr lang="ja" sz="1300" b="1" i="0" u="none" strike="noStrike" cap="none">
                  <a:solidFill>
                    <a:srgbClr val="5D5A52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P4のパーツを使って、P5に準備期間や</a:t>
              </a:r>
              <a:endParaRPr sz="1300" b="1" i="0" u="none" strike="noStrike" cap="none">
                <a:solidFill>
                  <a:srgbClr val="5D5A52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D5A52"/>
                </a:buClr>
                <a:buSzPts val="1300"/>
                <a:buFont typeface="Arial"/>
                <a:buNone/>
              </a:pPr>
              <a:r>
                <a:rPr lang="ja" sz="1300" b="1" i="0" u="none" strike="noStrike" cap="none">
                  <a:solidFill>
                    <a:srgbClr val="5D5A52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活用期間を当てはめてみましょう。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499" name="Google Shape;499;p7"/>
            <p:cNvSpPr/>
            <p:nvPr/>
          </p:nvSpPr>
          <p:spPr>
            <a:xfrm>
              <a:off x="4158150" y="2231550"/>
              <a:ext cx="669600" cy="680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7"/>
            <p:cNvSpPr txBox="1"/>
            <p:nvPr/>
          </p:nvSpPr>
          <p:spPr>
            <a:xfrm>
              <a:off x="4295559" y="2322456"/>
              <a:ext cx="394800" cy="5853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28850" tIns="28850" rIns="28850" bIns="2885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300"/>
                <a:buFont typeface="Arial"/>
                <a:buNone/>
              </a:pPr>
              <a:r>
                <a:rPr lang="ja" sz="13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作成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300"/>
                <a:buFont typeface="Arial"/>
                <a:buNone/>
              </a:pPr>
              <a:r>
                <a:rPr lang="ja" sz="13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方法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5" name="Google Shape;505;p8"/>
          <p:cNvGrpSpPr/>
          <p:nvPr/>
        </p:nvGrpSpPr>
        <p:grpSpPr>
          <a:xfrm>
            <a:off x="226584" y="458165"/>
            <a:ext cx="8734726" cy="4624010"/>
            <a:chOff x="339418" y="458165"/>
            <a:chExt cx="8734726" cy="4624010"/>
          </a:xfrm>
        </p:grpSpPr>
        <p:sp>
          <p:nvSpPr>
            <p:cNvPr id="506" name="Google Shape;506;p8"/>
            <p:cNvSpPr/>
            <p:nvPr/>
          </p:nvSpPr>
          <p:spPr>
            <a:xfrm>
              <a:off x="1057417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07" name="Google Shape;507;p8"/>
            <p:cNvSpPr txBox="1"/>
            <p:nvPr/>
          </p:nvSpPr>
          <p:spPr>
            <a:xfrm>
              <a:off x="1207079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4月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08" name="Google Shape;508;p8"/>
            <p:cNvSpPr/>
            <p:nvPr/>
          </p:nvSpPr>
          <p:spPr>
            <a:xfrm>
              <a:off x="1725338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09" name="Google Shape;509;p8"/>
            <p:cNvSpPr txBox="1"/>
            <p:nvPr/>
          </p:nvSpPr>
          <p:spPr>
            <a:xfrm>
              <a:off x="1874999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5月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10" name="Google Shape;510;p8"/>
            <p:cNvSpPr/>
            <p:nvPr/>
          </p:nvSpPr>
          <p:spPr>
            <a:xfrm>
              <a:off x="2393258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11" name="Google Shape;511;p8"/>
            <p:cNvSpPr txBox="1"/>
            <p:nvPr/>
          </p:nvSpPr>
          <p:spPr>
            <a:xfrm>
              <a:off x="2542920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6月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12" name="Google Shape;512;p8"/>
            <p:cNvSpPr/>
            <p:nvPr/>
          </p:nvSpPr>
          <p:spPr>
            <a:xfrm>
              <a:off x="3061178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13" name="Google Shape;513;p8"/>
            <p:cNvSpPr txBox="1"/>
            <p:nvPr/>
          </p:nvSpPr>
          <p:spPr>
            <a:xfrm>
              <a:off x="3210841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7月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14" name="Google Shape;514;p8"/>
            <p:cNvSpPr/>
            <p:nvPr/>
          </p:nvSpPr>
          <p:spPr>
            <a:xfrm>
              <a:off x="3729100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15" name="Google Shape;515;p8"/>
            <p:cNvSpPr txBox="1"/>
            <p:nvPr/>
          </p:nvSpPr>
          <p:spPr>
            <a:xfrm>
              <a:off x="3878761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8月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16" name="Google Shape;516;p8"/>
            <p:cNvSpPr/>
            <p:nvPr/>
          </p:nvSpPr>
          <p:spPr>
            <a:xfrm>
              <a:off x="4397020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17" name="Google Shape;517;p8"/>
            <p:cNvSpPr txBox="1"/>
            <p:nvPr/>
          </p:nvSpPr>
          <p:spPr>
            <a:xfrm>
              <a:off x="4546682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9月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18" name="Google Shape;518;p8"/>
            <p:cNvSpPr/>
            <p:nvPr/>
          </p:nvSpPr>
          <p:spPr>
            <a:xfrm>
              <a:off x="5064941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19" name="Google Shape;519;p8"/>
            <p:cNvSpPr txBox="1"/>
            <p:nvPr/>
          </p:nvSpPr>
          <p:spPr>
            <a:xfrm>
              <a:off x="5214602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10月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20" name="Google Shape;520;p8"/>
            <p:cNvSpPr/>
            <p:nvPr/>
          </p:nvSpPr>
          <p:spPr>
            <a:xfrm>
              <a:off x="5732861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21" name="Google Shape;521;p8"/>
            <p:cNvSpPr txBox="1"/>
            <p:nvPr/>
          </p:nvSpPr>
          <p:spPr>
            <a:xfrm>
              <a:off x="5882522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11月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22" name="Google Shape;522;p8"/>
            <p:cNvSpPr/>
            <p:nvPr/>
          </p:nvSpPr>
          <p:spPr>
            <a:xfrm>
              <a:off x="6400781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23" name="Google Shape;523;p8"/>
            <p:cNvSpPr txBox="1"/>
            <p:nvPr/>
          </p:nvSpPr>
          <p:spPr>
            <a:xfrm>
              <a:off x="6550443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12月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24" name="Google Shape;524;p8"/>
            <p:cNvSpPr/>
            <p:nvPr/>
          </p:nvSpPr>
          <p:spPr>
            <a:xfrm>
              <a:off x="7068702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25" name="Google Shape;525;p8"/>
            <p:cNvSpPr txBox="1"/>
            <p:nvPr/>
          </p:nvSpPr>
          <p:spPr>
            <a:xfrm>
              <a:off x="7218364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26" name="Google Shape;526;p8"/>
            <p:cNvSpPr/>
            <p:nvPr/>
          </p:nvSpPr>
          <p:spPr>
            <a:xfrm>
              <a:off x="7736623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27" name="Google Shape;527;p8"/>
            <p:cNvSpPr txBox="1"/>
            <p:nvPr/>
          </p:nvSpPr>
          <p:spPr>
            <a:xfrm>
              <a:off x="7886285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2月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28" name="Google Shape;528;p8"/>
            <p:cNvSpPr/>
            <p:nvPr/>
          </p:nvSpPr>
          <p:spPr>
            <a:xfrm>
              <a:off x="8404544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29" name="Google Shape;529;p8"/>
            <p:cNvSpPr txBox="1"/>
            <p:nvPr/>
          </p:nvSpPr>
          <p:spPr>
            <a:xfrm>
              <a:off x="8554206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3月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grpSp>
          <p:nvGrpSpPr>
            <p:cNvPr id="530" name="Google Shape;530;p8"/>
            <p:cNvGrpSpPr/>
            <p:nvPr/>
          </p:nvGrpSpPr>
          <p:grpSpPr>
            <a:xfrm>
              <a:off x="339418" y="682875"/>
              <a:ext cx="8729507" cy="4399300"/>
              <a:chOff x="339418" y="682875"/>
              <a:chExt cx="8729507" cy="4399300"/>
            </a:xfrm>
          </p:grpSpPr>
          <p:sp>
            <p:nvSpPr>
              <p:cNvPr id="531" name="Google Shape;531;p8"/>
              <p:cNvSpPr/>
              <p:nvPr/>
            </p:nvSpPr>
            <p:spPr>
              <a:xfrm>
                <a:off x="339419" y="2033275"/>
                <a:ext cx="723600" cy="3048900"/>
              </a:xfrm>
              <a:prstGeom prst="rect">
                <a:avLst/>
              </a:prstGeom>
              <a:solidFill>
                <a:srgbClr val="BFE0FF"/>
              </a:solidFill>
              <a:ln>
                <a:noFill/>
              </a:ln>
            </p:spPr>
            <p:txBody>
              <a:bodyPr spcFirstLastPara="1" wrap="square" lIns="26775" tIns="26775" rIns="26775" bIns="26775" anchor="ctr" anchorCtr="0">
                <a:noAutofit/>
              </a:bodyPr>
              <a:lstStyle/>
              <a:p>
                <a:pPr marL="0" marR="0" lvl="0" indent="127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500"/>
                  <a:buFont typeface="Arial"/>
                  <a:buNone/>
                </a:pPr>
                <a:endParaRPr sz="1500" b="0" i="0" u="none" strike="noStrike" cap="none">
                  <a:solidFill>
                    <a:srgbClr val="23221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532" name="Google Shape;532;p8"/>
              <p:cNvGrpSpPr/>
              <p:nvPr/>
            </p:nvGrpSpPr>
            <p:grpSpPr>
              <a:xfrm>
                <a:off x="1065096" y="682950"/>
                <a:ext cx="8000433" cy="4399200"/>
                <a:chOff x="1065096" y="682950"/>
                <a:chExt cx="8000433" cy="4399200"/>
              </a:xfrm>
            </p:grpSpPr>
            <p:sp>
              <p:nvSpPr>
                <p:cNvPr id="533" name="Google Shape;533;p8"/>
                <p:cNvSpPr/>
                <p:nvPr/>
              </p:nvSpPr>
              <p:spPr>
                <a:xfrm>
                  <a:off x="839592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34" name="Google Shape;534;p8"/>
                <p:cNvSpPr/>
                <p:nvPr/>
              </p:nvSpPr>
              <p:spPr>
                <a:xfrm>
                  <a:off x="1065096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35" name="Google Shape;535;p8"/>
                <p:cNvSpPr/>
                <p:nvPr/>
              </p:nvSpPr>
              <p:spPr>
                <a:xfrm>
                  <a:off x="1733016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36" name="Google Shape;536;p8"/>
                <p:cNvSpPr/>
                <p:nvPr/>
              </p:nvSpPr>
              <p:spPr>
                <a:xfrm>
                  <a:off x="2400936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37" name="Google Shape;537;p8"/>
                <p:cNvSpPr/>
                <p:nvPr/>
              </p:nvSpPr>
              <p:spPr>
                <a:xfrm>
                  <a:off x="3068857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38" name="Google Shape;538;p8"/>
                <p:cNvSpPr/>
                <p:nvPr/>
              </p:nvSpPr>
              <p:spPr>
                <a:xfrm>
                  <a:off x="3736777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39" name="Google Shape;539;p8"/>
                <p:cNvSpPr/>
                <p:nvPr/>
              </p:nvSpPr>
              <p:spPr>
                <a:xfrm>
                  <a:off x="4403880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40" name="Google Shape;540;p8"/>
                <p:cNvSpPr/>
                <p:nvPr/>
              </p:nvSpPr>
              <p:spPr>
                <a:xfrm>
                  <a:off x="5072618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41" name="Google Shape;541;p8"/>
                <p:cNvSpPr/>
                <p:nvPr/>
              </p:nvSpPr>
              <p:spPr>
                <a:xfrm>
                  <a:off x="574053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42" name="Google Shape;542;p8"/>
                <p:cNvSpPr/>
                <p:nvPr/>
              </p:nvSpPr>
              <p:spPr>
                <a:xfrm>
                  <a:off x="640845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43" name="Google Shape;543;p8"/>
                <p:cNvSpPr/>
                <p:nvPr/>
              </p:nvSpPr>
              <p:spPr>
                <a:xfrm>
                  <a:off x="707637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44" name="Google Shape;544;p8"/>
                <p:cNvSpPr/>
                <p:nvPr/>
              </p:nvSpPr>
              <p:spPr>
                <a:xfrm>
                  <a:off x="7744300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545" name="Google Shape;545;p8"/>
              <p:cNvSpPr/>
              <p:nvPr/>
            </p:nvSpPr>
            <p:spPr>
              <a:xfrm>
                <a:off x="339418" y="682875"/>
                <a:ext cx="723600" cy="1350300"/>
              </a:xfrm>
              <a:prstGeom prst="rect">
                <a:avLst/>
              </a:prstGeom>
              <a:solidFill>
                <a:srgbClr val="BFE0FF"/>
              </a:solidFill>
              <a:ln>
                <a:noFill/>
              </a:ln>
            </p:spPr>
            <p:txBody>
              <a:bodyPr spcFirstLastPara="1" wrap="square" lIns="26775" tIns="26775" rIns="26775" bIns="26775" anchor="ctr" anchorCtr="0">
                <a:noAutofit/>
              </a:bodyPr>
              <a:lstStyle/>
              <a:p>
                <a:pPr marL="0" marR="0" lvl="0" indent="127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500"/>
                  <a:buFont typeface="Arial"/>
                  <a:buNone/>
                </a:pPr>
                <a:endParaRPr sz="1500" b="0" i="0" u="none" strike="noStrike" cap="none">
                  <a:solidFill>
                    <a:srgbClr val="23221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6" name="Google Shape;546;p8"/>
              <p:cNvSpPr txBox="1"/>
              <p:nvPr/>
            </p:nvSpPr>
            <p:spPr>
              <a:xfrm>
                <a:off x="588482" y="2708750"/>
                <a:ext cx="269100" cy="1536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28850" tIns="28850" rIns="28850" bIns="28850" anchor="ctr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活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用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ス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ケ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ジ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ュ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ー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ル</a:t>
                </a:r>
                <a:endParaRPr sz="1200" b="0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</p:txBody>
          </p:sp>
          <p:sp>
            <p:nvSpPr>
              <p:cNvPr id="547" name="Google Shape;547;p8"/>
              <p:cNvSpPr txBox="1"/>
              <p:nvPr/>
            </p:nvSpPr>
            <p:spPr>
              <a:xfrm>
                <a:off x="512601" y="1198589"/>
                <a:ext cx="372000" cy="24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28850" tIns="28850" rIns="28850" bIns="28850" anchor="ctr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行事</a:t>
                </a:r>
                <a:endParaRPr sz="1200" b="0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</p:txBody>
          </p:sp>
          <p:cxnSp>
            <p:nvCxnSpPr>
              <p:cNvPr id="548" name="Google Shape;548;p8"/>
              <p:cNvCxnSpPr/>
              <p:nvPr/>
            </p:nvCxnSpPr>
            <p:spPr>
              <a:xfrm rot="10800000" flipH="1">
                <a:off x="341025" y="2033475"/>
                <a:ext cx="8727900" cy="4800"/>
              </a:xfrm>
              <a:prstGeom prst="straightConnector1">
                <a:avLst/>
              </a:prstGeom>
              <a:noFill/>
              <a:ln w="25400" cap="flat" cmpd="sng">
                <a:solidFill>
                  <a:srgbClr val="054CA8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</p:grpSp>
      <p:sp>
        <p:nvSpPr>
          <p:cNvPr id="549" name="Google Shape;549;p8"/>
          <p:cNvSpPr txBox="1"/>
          <p:nvPr/>
        </p:nvSpPr>
        <p:spPr>
          <a:xfrm>
            <a:off x="285025" y="107978"/>
            <a:ext cx="50151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775" tIns="26775" rIns="26775" bIns="267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400" b="1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【学習習慣・模試】 年間活用スケジュール</a:t>
            </a:r>
            <a:endParaRPr/>
          </a:p>
        </p:txBody>
      </p:sp>
      <p:sp>
        <p:nvSpPr>
          <p:cNvPr id="550" name="Google Shape;550;p8"/>
          <p:cNvSpPr txBox="1">
            <a:spLocks noGrp="1"/>
          </p:cNvSpPr>
          <p:nvPr>
            <p:ph type="sldNum" idx="12"/>
          </p:nvPr>
        </p:nvSpPr>
        <p:spPr>
          <a:xfrm>
            <a:off x="8353285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ja"/>
              <a:t>8</a:t>
            </a:fld>
            <a:endParaRPr/>
          </a:p>
        </p:txBody>
      </p:sp>
      <p:sp>
        <p:nvSpPr>
          <p:cNvPr id="551" name="Google Shape;551;p8"/>
          <p:cNvSpPr/>
          <p:nvPr/>
        </p:nvSpPr>
        <p:spPr>
          <a:xfrm>
            <a:off x="1656577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PTA総会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52" name="Google Shape;552;p8"/>
          <p:cNvSpPr/>
          <p:nvPr/>
        </p:nvSpPr>
        <p:spPr>
          <a:xfrm>
            <a:off x="1656577" y="10356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保護者面談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53" name="Google Shape;553;p8"/>
          <p:cNvSpPr/>
          <p:nvPr/>
        </p:nvSpPr>
        <p:spPr>
          <a:xfrm>
            <a:off x="1656577" y="13534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中間考査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54" name="Google Shape;554;p8"/>
          <p:cNvSpPr/>
          <p:nvPr/>
        </p:nvSpPr>
        <p:spPr>
          <a:xfrm>
            <a:off x="2992377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期末考査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55" name="Google Shape;555;p8"/>
          <p:cNvSpPr/>
          <p:nvPr/>
        </p:nvSpPr>
        <p:spPr>
          <a:xfrm>
            <a:off x="2324477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体育祭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56" name="Google Shape;556;p8"/>
          <p:cNvSpPr/>
          <p:nvPr/>
        </p:nvSpPr>
        <p:spPr>
          <a:xfrm>
            <a:off x="3660277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夏期休業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57" name="Google Shape;557;p8"/>
          <p:cNvSpPr/>
          <p:nvPr/>
        </p:nvSpPr>
        <p:spPr>
          <a:xfrm>
            <a:off x="3660277" y="10356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オープンキャンパス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58" name="Google Shape;558;p8"/>
          <p:cNvSpPr/>
          <p:nvPr/>
        </p:nvSpPr>
        <p:spPr>
          <a:xfrm>
            <a:off x="4328177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文化祭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59" name="Google Shape;559;p8"/>
          <p:cNvSpPr/>
          <p:nvPr/>
        </p:nvSpPr>
        <p:spPr>
          <a:xfrm>
            <a:off x="2844202" y="1035688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ベネッセ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学力テスト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60" name="Google Shape;560;p8"/>
          <p:cNvSpPr/>
          <p:nvPr/>
        </p:nvSpPr>
        <p:spPr>
          <a:xfrm>
            <a:off x="5547880" y="724325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ベネッセ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学力テスト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61" name="Google Shape;561;p8"/>
          <p:cNvSpPr/>
          <p:nvPr/>
        </p:nvSpPr>
        <p:spPr>
          <a:xfrm>
            <a:off x="6999890" y="1054638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ベネッセ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学力テスト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62" name="Google Shape;562;p8"/>
          <p:cNvSpPr/>
          <p:nvPr/>
        </p:nvSpPr>
        <p:spPr>
          <a:xfrm>
            <a:off x="1656577" y="1675227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スタディー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サポート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63" name="Google Shape;563;p8"/>
          <p:cNvSpPr/>
          <p:nvPr/>
        </p:nvSpPr>
        <p:spPr>
          <a:xfrm>
            <a:off x="2469093" y="1665115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基礎力診断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64" name="Google Shape;564;p8"/>
          <p:cNvSpPr/>
          <p:nvPr/>
        </p:nvSpPr>
        <p:spPr>
          <a:xfrm>
            <a:off x="7647315" y="1060300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大学入学共通テスト模試（高２）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65" name="Google Shape;565;p8"/>
          <p:cNvSpPr/>
          <p:nvPr/>
        </p:nvSpPr>
        <p:spPr>
          <a:xfrm>
            <a:off x="7647327" y="736626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学年末考査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66" name="Google Shape;566;p8"/>
          <p:cNvSpPr/>
          <p:nvPr/>
        </p:nvSpPr>
        <p:spPr>
          <a:xfrm>
            <a:off x="6943643" y="7337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冬季休業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67" name="Google Shape;567;p8"/>
          <p:cNvSpPr/>
          <p:nvPr/>
        </p:nvSpPr>
        <p:spPr>
          <a:xfrm>
            <a:off x="6331877" y="736626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期末考査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68" name="Google Shape;568;p8"/>
          <p:cNvSpPr/>
          <p:nvPr/>
        </p:nvSpPr>
        <p:spPr>
          <a:xfrm>
            <a:off x="4939752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修学旅行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69" name="Google Shape;569;p8"/>
          <p:cNvSpPr/>
          <p:nvPr/>
        </p:nvSpPr>
        <p:spPr>
          <a:xfrm>
            <a:off x="4328177" y="1037957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総合型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選抜出願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70" name="Google Shape;570;p8"/>
          <p:cNvSpPr/>
          <p:nvPr/>
        </p:nvSpPr>
        <p:spPr>
          <a:xfrm>
            <a:off x="999850" y="2889875"/>
            <a:ext cx="546300" cy="751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</a:t>
            </a: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学習トレーニング】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GW課題としてスタディサポートの結果連動課題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71" name="Google Shape;571;p8"/>
          <p:cNvSpPr/>
          <p:nvPr/>
        </p:nvSpPr>
        <p:spPr>
          <a:xfrm>
            <a:off x="1044803" y="4484435"/>
            <a:ext cx="7792800" cy="249900"/>
          </a:xfrm>
          <a:prstGeom prst="rect">
            <a:avLst/>
          </a:prstGeom>
          <a:solidFill>
            <a:srgbClr val="064C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【学習トレーニング】</a:t>
            </a:r>
            <a:endParaRPr sz="5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授業の予復習として活用（教科書連動）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72" name="Google Shape;572;p8"/>
          <p:cNvSpPr/>
          <p:nvPr/>
        </p:nvSpPr>
        <p:spPr>
          <a:xfrm>
            <a:off x="999850" y="2092600"/>
            <a:ext cx="546300" cy="751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【学習記録】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学習記録の初期指導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73" name="Google Shape;573;p8"/>
          <p:cNvSpPr/>
          <p:nvPr/>
        </p:nvSpPr>
        <p:spPr>
          <a:xfrm>
            <a:off x="1667775" y="2889875"/>
            <a:ext cx="546300" cy="751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【学習記録】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定期テスト期間中の学習記録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74" name="Google Shape;574;p8"/>
          <p:cNvSpPr/>
          <p:nvPr/>
        </p:nvSpPr>
        <p:spPr>
          <a:xfrm>
            <a:off x="1667825" y="3687152"/>
            <a:ext cx="546300" cy="751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【学習記録】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学習データを用いて、成績不振者の指導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75" name="Google Shape;575;p8"/>
          <p:cNvSpPr/>
          <p:nvPr/>
        </p:nvSpPr>
        <p:spPr>
          <a:xfrm>
            <a:off x="2335700" y="2889876"/>
            <a:ext cx="546300" cy="751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【学習記録】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定期テスト期間中の学習記録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76" name="Google Shape;576;p8"/>
          <p:cNvSpPr/>
          <p:nvPr/>
        </p:nvSpPr>
        <p:spPr>
          <a:xfrm>
            <a:off x="3006450" y="2092600"/>
            <a:ext cx="546300" cy="751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【学習記録】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学習データを用いて、成績不振者の指導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77" name="Google Shape;577;p8"/>
          <p:cNvSpPr/>
          <p:nvPr/>
        </p:nvSpPr>
        <p:spPr>
          <a:xfrm>
            <a:off x="5013025" y="2092600"/>
            <a:ext cx="546300" cy="751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【学習記録】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定期テスト期間中の学習記録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78" name="Google Shape;578;p8"/>
          <p:cNvSpPr/>
          <p:nvPr/>
        </p:nvSpPr>
        <p:spPr>
          <a:xfrm>
            <a:off x="5675300" y="2092600"/>
            <a:ext cx="546300" cy="751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【学習記録】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定期テスト期間中の学習記録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79" name="Google Shape;579;p8"/>
          <p:cNvSpPr/>
          <p:nvPr/>
        </p:nvSpPr>
        <p:spPr>
          <a:xfrm>
            <a:off x="7679100" y="2092600"/>
            <a:ext cx="546300" cy="751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【学習記録】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定期テスト期間中の学習記録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80" name="Google Shape;580;p8"/>
          <p:cNvSpPr/>
          <p:nvPr/>
        </p:nvSpPr>
        <p:spPr>
          <a:xfrm>
            <a:off x="1667775" y="2092600"/>
            <a:ext cx="546300" cy="751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</a:t>
            </a: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学習トレーニング】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GW課題としてスタディサポートの結果連動課題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81" name="Google Shape;581;p8"/>
          <p:cNvSpPr/>
          <p:nvPr/>
        </p:nvSpPr>
        <p:spPr>
          <a:xfrm>
            <a:off x="2335700" y="2092600"/>
            <a:ext cx="546300" cy="751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</a:t>
            </a: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学習トレーニング】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７月模試の事前学習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82" name="Google Shape;582;p8"/>
          <p:cNvSpPr/>
          <p:nvPr/>
        </p:nvSpPr>
        <p:spPr>
          <a:xfrm>
            <a:off x="3677175" y="2092600"/>
            <a:ext cx="546300" cy="751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</a:t>
            </a: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学習トレーニング】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夏休み課題として学習トレーニングを配信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83" name="Google Shape;583;p8"/>
          <p:cNvSpPr/>
          <p:nvPr/>
        </p:nvSpPr>
        <p:spPr>
          <a:xfrm>
            <a:off x="4350700" y="2092600"/>
            <a:ext cx="546300" cy="751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</a:t>
            </a: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学習トレーニング】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週末課題としてスタディサポート・模試の結果連動課題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84" name="Google Shape;584;p8"/>
          <p:cNvSpPr/>
          <p:nvPr/>
        </p:nvSpPr>
        <p:spPr>
          <a:xfrm>
            <a:off x="5007425" y="2889874"/>
            <a:ext cx="546300" cy="751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</a:t>
            </a: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学習トレーニング】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11月模試の事前学習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85" name="Google Shape;585;p8"/>
          <p:cNvSpPr/>
          <p:nvPr/>
        </p:nvSpPr>
        <p:spPr>
          <a:xfrm>
            <a:off x="6365700" y="2092600"/>
            <a:ext cx="546300" cy="751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</a:t>
            </a: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学習トレーニング】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冬休み課題として11月模試までの結果連動課題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86" name="Google Shape;586;p8"/>
          <p:cNvSpPr/>
          <p:nvPr/>
        </p:nvSpPr>
        <p:spPr>
          <a:xfrm>
            <a:off x="7022400" y="2092600"/>
            <a:ext cx="546300" cy="751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</a:t>
            </a: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学習トレーニング】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1月模試の事前学習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87" name="Google Shape;587;p8"/>
          <p:cNvSpPr/>
          <p:nvPr/>
        </p:nvSpPr>
        <p:spPr>
          <a:xfrm>
            <a:off x="8354475" y="2092600"/>
            <a:ext cx="546300" cy="751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</a:t>
            </a: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学習トレーニング】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春休み課題として1月模試までの結果連動課題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88" name="Google Shape;588;p8"/>
          <p:cNvSpPr/>
          <p:nvPr/>
        </p:nvSpPr>
        <p:spPr>
          <a:xfrm>
            <a:off x="997951" y="1042113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オリエン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テーション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89" name="Google Shape;589;p8"/>
          <p:cNvSpPr/>
          <p:nvPr/>
        </p:nvSpPr>
        <p:spPr>
          <a:xfrm>
            <a:off x="997950" y="724325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入学式</a:t>
            </a:r>
            <a:b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</a:br>
            <a: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始業式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90" name="Google Shape;590;p8"/>
          <p:cNvSpPr/>
          <p:nvPr/>
        </p:nvSpPr>
        <p:spPr>
          <a:xfrm>
            <a:off x="8333069" y="1060302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スタディー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サポート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91" name="Google Shape;591;p8"/>
          <p:cNvSpPr/>
          <p:nvPr/>
        </p:nvSpPr>
        <p:spPr>
          <a:xfrm>
            <a:off x="1021625" y="1616425"/>
            <a:ext cx="5688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ID配布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92" name="Google Shape;592;p8"/>
          <p:cNvSpPr/>
          <p:nvPr/>
        </p:nvSpPr>
        <p:spPr>
          <a:xfrm>
            <a:off x="8350626" y="1615125"/>
            <a:ext cx="5052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次年度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活用計画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93" name="Google Shape;593;p8"/>
          <p:cNvSpPr/>
          <p:nvPr/>
        </p:nvSpPr>
        <p:spPr>
          <a:xfrm>
            <a:off x="7689075" y="1615125"/>
            <a:ext cx="5463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年間活用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594" name="Google Shape;594;p8"/>
          <p:cNvSpPr/>
          <p:nvPr/>
        </p:nvSpPr>
        <p:spPr>
          <a:xfrm>
            <a:off x="3612100" y="1615125"/>
            <a:ext cx="6231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中間活用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grpSp>
        <p:nvGrpSpPr>
          <p:cNvPr id="595" name="Google Shape;595;p8"/>
          <p:cNvGrpSpPr/>
          <p:nvPr/>
        </p:nvGrpSpPr>
        <p:grpSpPr>
          <a:xfrm>
            <a:off x="3947367" y="871224"/>
            <a:ext cx="4385700" cy="598956"/>
            <a:chOff x="4137088" y="2231550"/>
            <a:chExt cx="4385700" cy="703083"/>
          </a:xfrm>
        </p:grpSpPr>
        <p:sp>
          <p:nvSpPr>
            <p:cNvPr id="596" name="Google Shape;596;p8"/>
            <p:cNvSpPr/>
            <p:nvPr/>
          </p:nvSpPr>
          <p:spPr>
            <a:xfrm>
              <a:off x="4137088" y="2254233"/>
              <a:ext cx="4385700" cy="680400"/>
            </a:xfrm>
            <a:prstGeom prst="roundRect">
              <a:avLst>
                <a:gd name="adj" fmla="val 13465"/>
              </a:avLst>
            </a:prstGeom>
            <a:solidFill>
              <a:srgbClr val="F4F8F9"/>
            </a:solidFill>
            <a:ln w="762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127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Arial"/>
                <a:buNone/>
              </a:pPr>
              <a:endParaRPr sz="1100" b="1" i="0" u="none" strike="noStrike" cap="none">
                <a:solidFill>
                  <a:srgbClr val="23221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7" name="Google Shape;597;p8"/>
            <p:cNvSpPr txBox="1"/>
            <p:nvPr/>
          </p:nvSpPr>
          <p:spPr>
            <a:xfrm>
              <a:off x="4886477" y="2334316"/>
              <a:ext cx="3588900" cy="55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4275" tIns="17150" rIns="34275" bIns="17150" anchor="t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D5A52"/>
                </a:buClr>
                <a:buSzPts val="1300"/>
                <a:buFont typeface="Arial"/>
                <a:buNone/>
              </a:pPr>
              <a:r>
                <a:rPr lang="ja" sz="1300" b="1" i="0" u="none" strike="noStrike" cap="none">
                  <a:solidFill>
                    <a:srgbClr val="5D5A52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P4のパーツを使って、P5に準備期間や</a:t>
              </a:r>
              <a:endParaRPr sz="1300" b="1" i="0" u="none" strike="noStrike" cap="none">
                <a:solidFill>
                  <a:srgbClr val="5D5A52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D5A52"/>
                </a:buClr>
                <a:buSzPts val="1300"/>
                <a:buFont typeface="Arial"/>
                <a:buNone/>
              </a:pPr>
              <a:r>
                <a:rPr lang="ja" sz="1300" b="1" i="0" u="none" strike="noStrike" cap="none">
                  <a:solidFill>
                    <a:srgbClr val="5D5A52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活用期間を当てはめてみましょう。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598" name="Google Shape;598;p8"/>
            <p:cNvSpPr/>
            <p:nvPr/>
          </p:nvSpPr>
          <p:spPr>
            <a:xfrm>
              <a:off x="4158150" y="2231550"/>
              <a:ext cx="669600" cy="680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9" name="Google Shape;599;p8"/>
            <p:cNvSpPr txBox="1"/>
            <p:nvPr/>
          </p:nvSpPr>
          <p:spPr>
            <a:xfrm>
              <a:off x="4295559" y="2322456"/>
              <a:ext cx="394800" cy="5853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28850" tIns="28850" rIns="28850" bIns="2885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300"/>
                <a:buFont typeface="Arial"/>
                <a:buNone/>
              </a:pPr>
              <a:r>
                <a:rPr lang="ja" sz="13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作成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300"/>
                <a:buFont typeface="Arial"/>
                <a:buNone/>
              </a:pPr>
              <a:r>
                <a:rPr lang="ja" sz="13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方法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" name="Google Shape;604;p9"/>
          <p:cNvGrpSpPr/>
          <p:nvPr/>
        </p:nvGrpSpPr>
        <p:grpSpPr>
          <a:xfrm>
            <a:off x="226584" y="458165"/>
            <a:ext cx="8734726" cy="4624010"/>
            <a:chOff x="339418" y="458165"/>
            <a:chExt cx="8734726" cy="4624010"/>
          </a:xfrm>
        </p:grpSpPr>
        <p:sp>
          <p:nvSpPr>
            <p:cNvPr id="605" name="Google Shape;605;p9"/>
            <p:cNvSpPr/>
            <p:nvPr/>
          </p:nvSpPr>
          <p:spPr>
            <a:xfrm>
              <a:off x="1057417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06" name="Google Shape;606;p9"/>
            <p:cNvSpPr txBox="1"/>
            <p:nvPr/>
          </p:nvSpPr>
          <p:spPr>
            <a:xfrm>
              <a:off x="1207079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4月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07" name="Google Shape;607;p9"/>
            <p:cNvSpPr/>
            <p:nvPr/>
          </p:nvSpPr>
          <p:spPr>
            <a:xfrm>
              <a:off x="1725338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08" name="Google Shape;608;p9"/>
            <p:cNvSpPr txBox="1"/>
            <p:nvPr/>
          </p:nvSpPr>
          <p:spPr>
            <a:xfrm>
              <a:off x="1874999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5月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09" name="Google Shape;609;p9"/>
            <p:cNvSpPr/>
            <p:nvPr/>
          </p:nvSpPr>
          <p:spPr>
            <a:xfrm>
              <a:off x="2393258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10" name="Google Shape;610;p9"/>
            <p:cNvSpPr txBox="1"/>
            <p:nvPr/>
          </p:nvSpPr>
          <p:spPr>
            <a:xfrm>
              <a:off x="2542920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6月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11" name="Google Shape;611;p9"/>
            <p:cNvSpPr/>
            <p:nvPr/>
          </p:nvSpPr>
          <p:spPr>
            <a:xfrm>
              <a:off x="3061178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12" name="Google Shape;612;p9"/>
            <p:cNvSpPr txBox="1"/>
            <p:nvPr/>
          </p:nvSpPr>
          <p:spPr>
            <a:xfrm>
              <a:off x="3210841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7月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13" name="Google Shape;613;p9"/>
            <p:cNvSpPr/>
            <p:nvPr/>
          </p:nvSpPr>
          <p:spPr>
            <a:xfrm>
              <a:off x="3729100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14" name="Google Shape;614;p9"/>
            <p:cNvSpPr txBox="1"/>
            <p:nvPr/>
          </p:nvSpPr>
          <p:spPr>
            <a:xfrm>
              <a:off x="3878761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8月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15" name="Google Shape;615;p9"/>
            <p:cNvSpPr/>
            <p:nvPr/>
          </p:nvSpPr>
          <p:spPr>
            <a:xfrm>
              <a:off x="4397020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16" name="Google Shape;616;p9"/>
            <p:cNvSpPr txBox="1"/>
            <p:nvPr/>
          </p:nvSpPr>
          <p:spPr>
            <a:xfrm>
              <a:off x="4546682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9月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17" name="Google Shape;617;p9"/>
            <p:cNvSpPr/>
            <p:nvPr/>
          </p:nvSpPr>
          <p:spPr>
            <a:xfrm>
              <a:off x="5064941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18" name="Google Shape;618;p9"/>
            <p:cNvSpPr txBox="1"/>
            <p:nvPr/>
          </p:nvSpPr>
          <p:spPr>
            <a:xfrm>
              <a:off x="5214602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10月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19" name="Google Shape;619;p9"/>
            <p:cNvSpPr/>
            <p:nvPr/>
          </p:nvSpPr>
          <p:spPr>
            <a:xfrm>
              <a:off x="5732861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20" name="Google Shape;620;p9"/>
            <p:cNvSpPr txBox="1"/>
            <p:nvPr/>
          </p:nvSpPr>
          <p:spPr>
            <a:xfrm>
              <a:off x="5882522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11月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21" name="Google Shape;621;p9"/>
            <p:cNvSpPr/>
            <p:nvPr/>
          </p:nvSpPr>
          <p:spPr>
            <a:xfrm>
              <a:off x="6400781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22" name="Google Shape;622;p9"/>
            <p:cNvSpPr txBox="1"/>
            <p:nvPr/>
          </p:nvSpPr>
          <p:spPr>
            <a:xfrm>
              <a:off x="6550443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12月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23" name="Google Shape;623;p9"/>
            <p:cNvSpPr/>
            <p:nvPr/>
          </p:nvSpPr>
          <p:spPr>
            <a:xfrm>
              <a:off x="7068702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24" name="Google Shape;624;p9"/>
            <p:cNvSpPr txBox="1"/>
            <p:nvPr/>
          </p:nvSpPr>
          <p:spPr>
            <a:xfrm>
              <a:off x="7218364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1月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25" name="Google Shape;625;p9"/>
            <p:cNvSpPr/>
            <p:nvPr/>
          </p:nvSpPr>
          <p:spPr>
            <a:xfrm>
              <a:off x="7736623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274E5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26" name="Google Shape;626;p9"/>
            <p:cNvSpPr txBox="1"/>
            <p:nvPr/>
          </p:nvSpPr>
          <p:spPr>
            <a:xfrm>
              <a:off x="7886285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2月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27" name="Google Shape;627;p9"/>
            <p:cNvSpPr/>
            <p:nvPr/>
          </p:nvSpPr>
          <p:spPr>
            <a:xfrm>
              <a:off x="8404544" y="461243"/>
              <a:ext cx="669600" cy="221700"/>
            </a:xfrm>
            <a:prstGeom prst="roundRect">
              <a:avLst>
                <a:gd name="adj" fmla="val 0"/>
              </a:avLst>
            </a:prstGeom>
            <a:solidFill>
              <a:srgbClr val="054CA8"/>
            </a:solidFill>
            <a:ln>
              <a:noFill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500"/>
                <a:buFont typeface="Arial"/>
                <a:buNone/>
              </a:pPr>
              <a:endParaRPr sz="1500" b="0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28" name="Google Shape;628;p9"/>
            <p:cNvSpPr txBox="1"/>
            <p:nvPr/>
          </p:nvSpPr>
          <p:spPr>
            <a:xfrm>
              <a:off x="8554206" y="458165"/>
              <a:ext cx="370200" cy="19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100" tIns="20100" rIns="20100" bIns="20100" anchor="ctr" anchorCtr="0">
              <a:spAutoFit/>
            </a:bodyPr>
            <a:lstStyle/>
            <a:p>
              <a:pPr marL="0" marR="0" lvl="0" indent="0" algn="ctr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Arial"/>
                <a:buNone/>
              </a:pPr>
              <a:r>
                <a:rPr lang="ja" sz="10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3月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grpSp>
          <p:nvGrpSpPr>
            <p:cNvPr id="629" name="Google Shape;629;p9"/>
            <p:cNvGrpSpPr/>
            <p:nvPr/>
          </p:nvGrpSpPr>
          <p:grpSpPr>
            <a:xfrm>
              <a:off x="339418" y="682875"/>
              <a:ext cx="8729507" cy="4399300"/>
              <a:chOff x="339418" y="682875"/>
              <a:chExt cx="8729507" cy="4399300"/>
            </a:xfrm>
          </p:grpSpPr>
          <p:sp>
            <p:nvSpPr>
              <p:cNvPr id="630" name="Google Shape;630;p9"/>
              <p:cNvSpPr/>
              <p:nvPr/>
            </p:nvSpPr>
            <p:spPr>
              <a:xfrm>
                <a:off x="339419" y="2033275"/>
                <a:ext cx="723600" cy="3048900"/>
              </a:xfrm>
              <a:prstGeom prst="rect">
                <a:avLst/>
              </a:prstGeom>
              <a:solidFill>
                <a:srgbClr val="BFE0FF"/>
              </a:solidFill>
              <a:ln>
                <a:noFill/>
              </a:ln>
            </p:spPr>
            <p:txBody>
              <a:bodyPr spcFirstLastPara="1" wrap="square" lIns="26775" tIns="26775" rIns="26775" bIns="26775" anchor="ctr" anchorCtr="0">
                <a:noAutofit/>
              </a:bodyPr>
              <a:lstStyle/>
              <a:p>
                <a:pPr marL="0" marR="0" lvl="0" indent="127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500"/>
                  <a:buFont typeface="Arial"/>
                  <a:buNone/>
                </a:pPr>
                <a:endParaRPr sz="1500" b="0" i="0" u="none" strike="noStrike" cap="none">
                  <a:solidFill>
                    <a:srgbClr val="23221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631" name="Google Shape;631;p9"/>
              <p:cNvGrpSpPr/>
              <p:nvPr/>
            </p:nvGrpSpPr>
            <p:grpSpPr>
              <a:xfrm>
                <a:off x="1065096" y="682950"/>
                <a:ext cx="8000433" cy="4399200"/>
                <a:chOff x="1065096" y="682950"/>
                <a:chExt cx="8000433" cy="4399200"/>
              </a:xfrm>
            </p:grpSpPr>
            <p:sp>
              <p:nvSpPr>
                <p:cNvPr id="632" name="Google Shape;632;p9"/>
                <p:cNvSpPr/>
                <p:nvPr/>
              </p:nvSpPr>
              <p:spPr>
                <a:xfrm>
                  <a:off x="839592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3" name="Google Shape;633;p9"/>
                <p:cNvSpPr/>
                <p:nvPr/>
              </p:nvSpPr>
              <p:spPr>
                <a:xfrm>
                  <a:off x="1065096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4" name="Google Shape;634;p9"/>
                <p:cNvSpPr/>
                <p:nvPr/>
              </p:nvSpPr>
              <p:spPr>
                <a:xfrm>
                  <a:off x="1733016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5" name="Google Shape;635;p9"/>
                <p:cNvSpPr/>
                <p:nvPr/>
              </p:nvSpPr>
              <p:spPr>
                <a:xfrm>
                  <a:off x="2400936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6" name="Google Shape;636;p9"/>
                <p:cNvSpPr/>
                <p:nvPr/>
              </p:nvSpPr>
              <p:spPr>
                <a:xfrm>
                  <a:off x="3068857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7" name="Google Shape;637;p9"/>
                <p:cNvSpPr/>
                <p:nvPr/>
              </p:nvSpPr>
              <p:spPr>
                <a:xfrm>
                  <a:off x="3736777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8" name="Google Shape;638;p9"/>
                <p:cNvSpPr/>
                <p:nvPr/>
              </p:nvSpPr>
              <p:spPr>
                <a:xfrm>
                  <a:off x="4403880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9" name="Google Shape;639;p9"/>
                <p:cNvSpPr/>
                <p:nvPr/>
              </p:nvSpPr>
              <p:spPr>
                <a:xfrm>
                  <a:off x="5072618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0" name="Google Shape;640;p9"/>
                <p:cNvSpPr/>
                <p:nvPr/>
              </p:nvSpPr>
              <p:spPr>
                <a:xfrm>
                  <a:off x="574053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1" name="Google Shape;641;p9"/>
                <p:cNvSpPr/>
                <p:nvPr/>
              </p:nvSpPr>
              <p:spPr>
                <a:xfrm>
                  <a:off x="640845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2" name="Google Shape;642;p9"/>
                <p:cNvSpPr/>
                <p:nvPr/>
              </p:nvSpPr>
              <p:spPr>
                <a:xfrm>
                  <a:off x="7076379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2F1EF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3" name="Google Shape;643;p9"/>
                <p:cNvSpPr/>
                <p:nvPr/>
              </p:nvSpPr>
              <p:spPr>
                <a:xfrm>
                  <a:off x="7744300" y="682950"/>
                  <a:ext cx="669600" cy="4399200"/>
                </a:xfrm>
                <a:prstGeom prst="roundRect">
                  <a:avLst>
                    <a:gd name="adj" fmla="val 0"/>
                  </a:avLst>
                </a:prstGeom>
                <a:solidFill>
                  <a:srgbClr val="F8F7F6"/>
                </a:solidFill>
                <a:ln>
                  <a:noFill/>
                </a:ln>
              </p:spPr>
              <p:txBody>
                <a:bodyPr spcFirstLastPara="1" wrap="square" lIns="26775" tIns="26775" rIns="26775" bIns="26775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FFFFFF"/>
                    </a:buClr>
                    <a:buSzPts val="1500"/>
                    <a:buFont typeface="Arial"/>
                    <a:buNone/>
                  </a:pPr>
                  <a:endParaRPr sz="1500" b="0" i="0" u="none" strike="noStrike" cap="none">
                    <a:solidFill>
                      <a:srgbClr val="23221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644" name="Google Shape;644;p9"/>
              <p:cNvSpPr/>
              <p:nvPr/>
            </p:nvSpPr>
            <p:spPr>
              <a:xfrm>
                <a:off x="339418" y="682875"/>
                <a:ext cx="723600" cy="1350300"/>
              </a:xfrm>
              <a:prstGeom prst="rect">
                <a:avLst/>
              </a:prstGeom>
              <a:solidFill>
                <a:srgbClr val="BFE0FF"/>
              </a:solidFill>
              <a:ln>
                <a:noFill/>
              </a:ln>
            </p:spPr>
            <p:txBody>
              <a:bodyPr spcFirstLastPara="1" wrap="square" lIns="26775" tIns="26775" rIns="26775" bIns="26775" anchor="ctr" anchorCtr="0">
                <a:noAutofit/>
              </a:bodyPr>
              <a:lstStyle/>
              <a:p>
                <a:pPr marL="0" marR="0" lvl="0" indent="1270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500"/>
                  <a:buFont typeface="Arial"/>
                  <a:buNone/>
                </a:pPr>
                <a:endParaRPr sz="1500" b="0" i="0" u="none" strike="noStrike" cap="none">
                  <a:solidFill>
                    <a:srgbClr val="23221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5" name="Google Shape;645;p9"/>
              <p:cNvSpPr txBox="1"/>
              <p:nvPr/>
            </p:nvSpPr>
            <p:spPr>
              <a:xfrm>
                <a:off x="588482" y="2708750"/>
                <a:ext cx="269100" cy="1536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28850" tIns="28850" rIns="28850" bIns="28850" anchor="ctr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活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用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ス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ケ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ジ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ュ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ー</a:t>
                </a:r>
                <a:endParaRPr sz="1200" b="1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ル</a:t>
                </a:r>
                <a:endParaRPr sz="1200" b="0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</p:txBody>
          </p:sp>
          <p:sp>
            <p:nvSpPr>
              <p:cNvPr id="646" name="Google Shape;646;p9"/>
              <p:cNvSpPr txBox="1"/>
              <p:nvPr/>
            </p:nvSpPr>
            <p:spPr>
              <a:xfrm>
                <a:off x="512601" y="1198589"/>
                <a:ext cx="372000" cy="24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28850" tIns="28850" rIns="28850" bIns="28850" anchor="ctr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46D72"/>
                  </a:buClr>
                  <a:buSzPts val="1200"/>
                  <a:buFont typeface="Arial"/>
                  <a:buNone/>
                </a:pPr>
                <a:r>
                  <a:rPr lang="ja" sz="1200" b="1" i="0" u="none" strike="noStrike" cap="none">
                    <a:solidFill>
                      <a:srgbClr val="054CA8"/>
                    </a:solidFill>
                    <a:latin typeface="BIZ UDPGothic"/>
                    <a:ea typeface="BIZ UDPGothic"/>
                    <a:cs typeface="BIZ UDPGothic"/>
                    <a:sym typeface="BIZ UDPGothic"/>
                  </a:rPr>
                  <a:t>行事</a:t>
                </a:r>
                <a:endParaRPr sz="1200" b="0" i="0" u="none" strike="noStrike" cap="none">
                  <a:solidFill>
                    <a:srgbClr val="054CA8"/>
                  </a:solidFill>
                  <a:latin typeface="BIZ UDPGothic"/>
                  <a:ea typeface="BIZ UDPGothic"/>
                  <a:cs typeface="BIZ UDPGothic"/>
                  <a:sym typeface="BIZ UDPGothic"/>
                </a:endParaRPr>
              </a:p>
            </p:txBody>
          </p:sp>
          <p:cxnSp>
            <p:nvCxnSpPr>
              <p:cNvPr id="647" name="Google Shape;647;p9"/>
              <p:cNvCxnSpPr/>
              <p:nvPr/>
            </p:nvCxnSpPr>
            <p:spPr>
              <a:xfrm rot="10800000" flipH="1">
                <a:off x="341025" y="2033475"/>
                <a:ext cx="8727900" cy="4800"/>
              </a:xfrm>
              <a:prstGeom prst="straightConnector1">
                <a:avLst/>
              </a:prstGeom>
              <a:noFill/>
              <a:ln w="25400" cap="flat" cmpd="sng">
                <a:solidFill>
                  <a:srgbClr val="054CA8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</p:grpSp>
      <p:sp>
        <p:nvSpPr>
          <p:cNvPr id="648" name="Google Shape;648;p9"/>
          <p:cNvSpPr txBox="1"/>
          <p:nvPr/>
        </p:nvSpPr>
        <p:spPr>
          <a:xfrm>
            <a:off x="285025" y="107978"/>
            <a:ext cx="50151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6775" tIns="26775" rIns="26775" bIns="267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400" b="1" i="0" u="none" strike="noStrike" cap="none">
                <a:solidFill>
                  <a:schemeClr val="dk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【学び直し】 年間活用スケジュール</a:t>
            </a:r>
            <a:endParaRPr/>
          </a:p>
        </p:txBody>
      </p:sp>
      <p:sp>
        <p:nvSpPr>
          <p:cNvPr id="649" name="Google Shape;649;p9"/>
          <p:cNvSpPr txBox="1">
            <a:spLocks noGrp="1"/>
          </p:cNvSpPr>
          <p:nvPr>
            <p:ph type="sldNum" idx="12"/>
          </p:nvPr>
        </p:nvSpPr>
        <p:spPr>
          <a:xfrm>
            <a:off x="8342209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ja"/>
              <a:t>9</a:t>
            </a:fld>
            <a:endParaRPr/>
          </a:p>
        </p:txBody>
      </p:sp>
      <p:sp>
        <p:nvSpPr>
          <p:cNvPr id="650" name="Google Shape;650;p9"/>
          <p:cNvSpPr/>
          <p:nvPr/>
        </p:nvSpPr>
        <p:spPr>
          <a:xfrm>
            <a:off x="997951" y="1042113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オリエン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テーション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51" name="Google Shape;651;p9"/>
          <p:cNvSpPr/>
          <p:nvPr/>
        </p:nvSpPr>
        <p:spPr>
          <a:xfrm>
            <a:off x="1645501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PTA総会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52" name="Google Shape;652;p9"/>
          <p:cNvSpPr/>
          <p:nvPr/>
        </p:nvSpPr>
        <p:spPr>
          <a:xfrm>
            <a:off x="1645501" y="10356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保護者面談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53" name="Google Shape;653;p9"/>
          <p:cNvSpPr/>
          <p:nvPr/>
        </p:nvSpPr>
        <p:spPr>
          <a:xfrm>
            <a:off x="1645501" y="13534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中間考査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54" name="Google Shape;654;p9"/>
          <p:cNvSpPr/>
          <p:nvPr/>
        </p:nvSpPr>
        <p:spPr>
          <a:xfrm>
            <a:off x="2981301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期末考査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55" name="Google Shape;655;p9"/>
          <p:cNvSpPr/>
          <p:nvPr/>
        </p:nvSpPr>
        <p:spPr>
          <a:xfrm>
            <a:off x="2313401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体育祭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56" name="Google Shape;656;p9"/>
          <p:cNvSpPr/>
          <p:nvPr/>
        </p:nvSpPr>
        <p:spPr>
          <a:xfrm>
            <a:off x="3649201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夏期休業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57" name="Google Shape;657;p9"/>
          <p:cNvSpPr/>
          <p:nvPr/>
        </p:nvSpPr>
        <p:spPr>
          <a:xfrm>
            <a:off x="3649201" y="10356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オープンキャンパス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58" name="Google Shape;658;p9"/>
          <p:cNvSpPr/>
          <p:nvPr/>
        </p:nvSpPr>
        <p:spPr>
          <a:xfrm>
            <a:off x="4317101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文化祭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59" name="Google Shape;659;p9"/>
          <p:cNvSpPr/>
          <p:nvPr/>
        </p:nvSpPr>
        <p:spPr>
          <a:xfrm>
            <a:off x="2833126" y="1035688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ベネッセ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学力テスト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60" name="Google Shape;660;p9"/>
          <p:cNvSpPr/>
          <p:nvPr/>
        </p:nvSpPr>
        <p:spPr>
          <a:xfrm>
            <a:off x="5536804" y="724325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ベネッセ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学力テスト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61" name="Google Shape;661;p9"/>
          <p:cNvSpPr/>
          <p:nvPr/>
        </p:nvSpPr>
        <p:spPr>
          <a:xfrm>
            <a:off x="6988814" y="1054638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ベネッセ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学力テスト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62" name="Google Shape;662;p9"/>
          <p:cNvSpPr/>
          <p:nvPr/>
        </p:nvSpPr>
        <p:spPr>
          <a:xfrm>
            <a:off x="1645501" y="1675227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スタディー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サポート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63" name="Google Shape;663;p9"/>
          <p:cNvSpPr/>
          <p:nvPr/>
        </p:nvSpPr>
        <p:spPr>
          <a:xfrm>
            <a:off x="2458017" y="1665115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基礎力診断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テスト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64" name="Google Shape;664;p9"/>
          <p:cNvSpPr/>
          <p:nvPr/>
        </p:nvSpPr>
        <p:spPr>
          <a:xfrm>
            <a:off x="7636239" y="1060300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大学入学共通テスト模試（高２）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65" name="Google Shape;665;p9"/>
          <p:cNvSpPr/>
          <p:nvPr/>
        </p:nvSpPr>
        <p:spPr>
          <a:xfrm>
            <a:off x="7636251" y="736626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学年末考査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66" name="Google Shape;666;p9"/>
          <p:cNvSpPr/>
          <p:nvPr/>
        </p:nvSpPr>
        <p:spPr>
          <a:xfrm>
            <a:off x="6932567" y="7337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冬季休業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67" name="Google Shape;667;p9"/>
          <p:cNvSpPr/>
          <p:nvPr/>
        </p:nvSpPr>
        <p:spPr>
          <a:xfrm>
            <a:off x="6320801" y="736626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期末考査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68" name="Google Shape;668;p9"/>
          <p:cNvSpPr/>
          <p:nvPr/>
        </p:nvSpPr>
        <p:spPr>
          <a:xfrm>
            <a:off x="4928676" y="717888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修学旅行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69" name="Google Shape;669;p9"/>
          <p:cNvSpPr/>
          <p:nvPr/>
        </p:nvSpPr>
        <p:spPr>
          <a:xfrm>
            <a:off x="4317101" y="1037957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総合型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選抜出願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70" name="Google Shape;670;p9"/>
          <p:cNvSpPr/>
          <p:nvPr/>
        </p:nvSpPr>
        <p:spPr>
          <a:xfrm>
            <a:off x="988851" y="2454370"/>
            <a:ext cx="546300" cy="100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ポート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フォリオ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【1年】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高校生の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意気込み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【2/3年】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新学年の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意気込み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71" name="Google Shape;671;p9"/>
          <p:cNvSpPr/>
          <p:nvPr/>
        </p:nvSpPr>
        <p:spPr>
          <a:xfrm>
            <a:off x="1040702" y="4446210"/>
            <a:ext cx="7792800" cy="249900"/>
          </a:xfrm>
          <a:prstGeom prst="rect">
            <a:avLst/>
          </a:prstGeom>
          <a:solidFill>
            <a:srgbClr val="064C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</a:t>
            </a: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【日常活用】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・申請/提出物・校内グループ・欠席連絡・メッセージ・生徒メモ・学習トレーニング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72" name="Google Shape;672;p9"/>
          <p:cNvSpPr/>
          <p:nvPr/>
        </p:nvSpPr>
        <p:spPr>
          <a:xfrm>
            <a:off x="1646951" y="2098288"/>
            <a:ext cx="546300" cy="845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基礎力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診断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事後課題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73" name="Google Shape;673;p9"/>
          <p:cNvSpPr/>
          <p:nvPr/>
        </p:nvSpPr>
        <p:spPr>
          <a:xfrm>
            <a:off x="988776" y="2098288"/>
            <a:ext cx="546300" cy="305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基礎力診断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74" name="Google Shape;674;p9"/>
          <p:cNvSpPr/>
          <p:nvPr/>
        </p:nvSpPr>
        <p:spPr>
          <a:xfrm>
            <a:off x="997950" y="724325"/>
            <a:ext cx="568800" cy="27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入学式</a:t>
            </a:r>
            <a:b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</a:br>
            <a:r>
              <a:rPr lang="ja" sz="6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始業式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75" name="Google Shape;675;p9"/>
          <p:cNvSpPr/>
          <p:nvPr/>
        </p:nvSpPr>
        <p:spPr>
          <a:xfrm>
            <a:off x="1656751" y="3012420"/>
            <a:ext cx="546300" cy="100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ポート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フォリオ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中間考査</a:t>
            </a:r>
            <a:b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</a:b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76" name="Google Shape;676;p9"/>
          <p:cNvSpPr/>
          <p:nvPr/>
        </p:nvSpPr>
        <p:spPr>
          <a:xfrm>
            <a:off x="2992551" y="2098288"/>
            <a:ext cx="546300" cy="84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ポート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フォリオ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１学期の</a:t>
            </a:r>
            <a:b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</a:b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77" name="Google Shape;677;p9"/>
          <p:cNvSpPr/>
          <p:nvPr/>
        </p:nvSpPr>
        <p:spPr>
          <a:xfrm>
            <a:off x="4328414" y="2454387"/>
            <a:ext cx="546300" cy="84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ポート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フォリオ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２学期の</a:t>
            </a:r>
            <a:b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</a:b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目標設定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78" name="Google Shape;678;p9"/>
          <p:cNvSpPr/>
          <p:nvPr/>
        </p:nvSpPr>
        <p:spPr>
          <a:xfrm>
            <a:off x="4999476" y="3012420"/>
            <a:ext cx="546300" cy="100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ポート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フォリオ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中間考査</a:t>
            </a:r>
            <a:b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</a:b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79" name="Google Shape;679;p9"/>
          <p:cNvSpPr/>
          <p:nvPr/>
        </p:nvSpPr>
        <p:spPr>
          <a:xfrm>
            <a:off x="6332164" y="2098288"/>
            <a:ext cx="546300" cy="84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ポート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フォリオ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２学期の</a:t>
            </a:r>
            <a:b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</a:b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80" name="Google Shape;680;p9"/>
          <p:cNvSpPr/>
          <p:nvPr/>
        </p:nvSpPr>
        <p:spPr>
          <a:xfrm>
            <a:off x="7000089" y="2454363"/>
            <a:ext cx="546300" cy="84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ポート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フォリオ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３学期の</a:t>
            </a:r>
            <a:b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</a:b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目標設定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81" name="Google Shape;681;p9"/>
          <p:cNvSpPr/>
          <p:nvPr/>
        </p:nvSpPr>
        <p:spPr>
          <a:xfrm>
            <a:off x="8335951" y="2098288"/>
            <a:ext cx="546300" cy="100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ポート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フォリオ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1年の</a:t>
            </a:r>
            <a:b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</a:b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82" name="Google Shape;682;p9"/>
          <p:cNvSpPr/>
          <p:nvPr/>
        </p:nvSpPr>
        <p:spPr>
          <a:xfrm>
            <a:off x="7668026" y="2098288"/>
            <a:ext cx="546300" cy="845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基礎力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診断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事後課題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83" name="Google Shape;683;p9"/>
          <p:cNvSpPr/>
          <p:nvPr/>
        </p:nvSpPr>
        <p:spPr>
          <a:xfrm>
            <a:off x="4996326" y="2098288"/>
            <a:ext cx="546300" cy="845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基礎力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診断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事後課題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84" name="Google Shape;684;p9"/>
          <p:cNvSpPr/>
          <p:nvPr/>
        </p:nvSpPr>
        <p:spPr>
          <a:xfrm>
            <a:off x="2994151" y="3012413"/>
            <a:ext cx="546300" cy="845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マナトレ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＆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ポートフォリオ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夏休み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課題配信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85" name="Google Shape;685;p9"/>
          <p:cNvSpPr/>
          <p:nvPr/>
        </p:nvSpPr>
        <p:spPr>
          <a:xfrm>
            <a:off x="6332176" y="3012431"/>
            <a:ext cx="546300" cy="845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マナトレ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＆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ポートフォリオ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冬休み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課題配信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86" name="Google Shape;686;p9"/>
          <p:cNvSpPr/>
          <p:nvPr/>
        </p:nvSpPr>
        <p:spPr>
          <a:xfrm>
            <a:off x="4328401" y="2098288"/>
            <a:ext cx="546300" cy="305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基礎力診断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87" name="Google Shape;687;p9"/>
          <p:cNvSpPr/>
          <p:nvPr/>
        </p:nvSpPr>
        <p:spPr>
          <a:xfrm>
            <a:off x="7000101" y="2098288"/>
            <a:ext cx="546300" cy="305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r>
              <a:rPr lang="ja" sz="500" b="1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基礎力診断</a:t>
            </a:r>
            <a:endParaRPr sz="500" b="1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88" name="Google Shape;688;p9"/>
          <p:cNvSpPr/>
          <p:nvPr/>
        </p:nvSpPr>
        <p:spPr>
          <a:xfrm>
            <a:off x="8333069" y="1060302"/>
            <a:ext cx="568800" cy="2700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スタディー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ja" sz="500" b="1" i="0" u="none" strike="noStrike" cap="none">
                <a:solidFill>
                  <a:srgbClr val="23221F"/>
                </a:solidFill>
                <a:latin typeface="BIZ UDPGothic"/>
                <a:ea typeface="BIZ UDPGothic"/>
                <a:cs typeface="BIZ UDPGothic"/>
                <a:sym typeface="BIZ UDPGothic"/>
              </a:rPr>
              <a:t>サポート</a:t>
            </a:r>
            <a:endParaRPr sz="500" b="1" i="0" u="none" strike="noStrike" cap="none">
              <a:solidFill>
                <a:srgbClr val="23221F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89" name="Google Shape;689;p9"/>
          <p:cNvSpPr/>
          <p:nvPr/>
        </p:nvSpPr>
        <p:spPr>
          <a:xfrm>
            <a:off x="1021625" y="1616425"/>
            <a:ext cx="5688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ID配布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90" name="Google Shape;690;p9"/>
          <p:cNvSpPr/>
          <p:nvPr/>
        </p:nvSpPr>
        <p:spPr>
          <a:xfrm>
            <a:off x="8350626" y="1615125"/>
            <a:ext cx="5052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次年度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活用計画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91" name="Google Shape;691;p9"/>
          <p:cNvSpPr/>
          <p:nvPr/>
        </p:nvSpPr>
        <p:spPr>
          <a:xfrm>
            <a:off x="7689075" y="1615125"/>
            <a:ext cx="5463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年間活用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sp>
        <p:nvSpPr>
          <p:cNvPr id="692" name="Google Shape;692;p9"/>
          <p:cNvSpPr/>
          <p:nvPr/>
        </p:nvSpPr>
        <p:spPr>
          <a:xfrm>
            <a:off x="3612100" y="1615125"/>
            <a:ext cx="623100" cy="328800"/>
          </a:xfrm>
          <a:prstGeom prst="rect">
            <a:avLst/>
          </a:prstGeom>
          <a:solidFill>
            <a:srgbClr val="3DA2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中間活用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" sz="600" b="1" i="0" u="none" strike="noStrike" cap="none">
                <a:solidFill>
                  <a:schemeClr val="lt1"/>
                </a:solidFill>
                <a:latin typeface="BIZ UDPGothic"/>
                <a:ea typeface="BIZ UDPGothic"/>
                <a:cs typeface="BIZ UDPGothic"/>
                <a:sym typeface="BIZ UDPGothic"/>
              </a:rPr>
              <a:t>振り返り</a:t>
            </a:r>
            <a:endParaRPr sz="600" b="1" i="0" u="none" strike="noStrike" cap="none">
              <a:solidFill>
                <a:schemeClr val="lt1"/>
              </a:solidFill>
              <a:latin typeface="BIZ UDPGothic"/>
              <a:ea typeface="BIZ UDPGothic"/>
              <a:cs typeface="BIZ UDPGothic"/>
              <a:sym typeface="BIZ UDPGothic"/>
            </a:endParaRPr>
          </a:p>
        </p:txBody>
      </p:sp>
      <p:grpSp>
        <p:nvGrpSpPr>
          <p:cNvPr id="693" name="Google Shape;693;p9"/>
          <p:cNvGrpSpPr/>
          <p:nvPr/>
        </p:nvGrpSpPr>
        <p:grpSpPr>
          <a:xfrm>
            <a:off x="3947367" y="871224"/>
            <a:ext cx="4385700" cy="598956"/>
            <a:chOff x="4137088" y="2231550"/>
            <a:chExt cx="4385700" cy="703083"/>
          </a:xfrm>
        </p:grpSpPr>
        <p:sp>
          <p:nvSpPr>
            <p:cNvPr id="694" name="Google Shape;694;p9"/>
            <p:cNvSpPr/>
            <p:nvPr/>
          </p:nvSpPr>
          <p:spPr>
            <a:xfrm>
              <a:off x="4137088" y="2254233"/>
              <a:ext cx="4385700" cy="680400"/>
            </a:xfrm>
            <a:prstGeom prst="roundRect">
              <a:avLst>
                <a:gd name="adj" fmla="val 13465"/>
              </a:avLst>
            </a:prstGeom>
            <a:solidFill>
              <a:srgbClr val="F4F8F9"/>
            </a:solidFill>
            <a:ln w="762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26775" tIns="26775" rIns="26775" bIns="26775" anchor="ctr" anchorCtr="0">
              <a:noAutofit/>
            </a:bodyPr>
            <a:lstStyle/>
            <a:p>
              <a:pPr marL="0" marR="0" lvl="0" indent="1270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Arial"/>
                <a:buNone/>
              </a:pPr>
              <a:endParaRPr sz="1100" b="1" i="0" u="none" strike="noStrike" cap="none">
                <a:solidFill>
                  <a:srgbClr val="23221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5" name="Google Shape;695;p9"/>
            <p:cNvSpPr txBox="1"/>
            <p:nvPr/>
          </p:nvSpPr>
          <p:spPr>
            <a:xfrm>
              <a:off x="4886477" y="2334316"/>
              <a:ext cx="3588900" cy="55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4275" tIns="17150" rIns="34275" bIns="17150" anchor="t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D5A52"/>
                </a:buClr>
                <a:buSzPts val="1300"/>
                <a:buFont typeface="Arial"/>
                <a:buNone/>
              </a:pPr>
              <a:r>
                <a:rPr lang="ja" sz="1300" b="1" i="0" u="none" strike="noStrike" cap="none">
                  <a:solidFill>
                    <a:srgbClr val="5D5A52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P4のパーツを使って、P5に準備期間や</a:t>
              </a:r>
              <a:endParaRPr sz="1300" b="1" i="0" u="none" strike="noStrike" cap="none">
                <a:solidFill>
                  <a:srgbClr val="5D5A52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D5A52"/>
                </a:buClr>
                <a:buSzPts val="1300"/>
                <a:buFont typeface="Arial"/>
                <a:buNone/>
              </a:pPr>
              <a:r>
                <a:rPr lang="ja" sz="1300" b="1" i="0" u="none" strike="noStrike" cap="none">
                  <a:solidFill>
                    <a:srgbClr val="5D5A52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活用期間を当てはめてみましょう。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  <p:sp>
          <p:nvSpPr>
            <p:cNvPr id="696" name="Google Shape;696;p9"/>
            <p:cNvSpPr/>
            <p:nvPr/>
          </p:nvSpPr>
          <p:spPr>
            <a:xfrm>
              <a:off x="4158150" y="2231550"/>
              <a:ext cx="669600" cy="680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7" name="Google Shape;697;p9"/>
            <p:cNvSpPr txBox="1"/>
            <p:nvPr/>
          </p:nvSpPr>
          <p:spPr>
            <a:xfrm>
              <a:off x="4295559" y="2322456"/>
              <a:ext cx="394800" cy="5853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28850" tIns="28850" rIns="28850" bIns="2885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300"/>
                <a:buFont typeface="Arial"/>
                <a:buNone/>
              </a:pPr>
              <a:r>
                <a:rPr lang="ja" sz="13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作成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300"/>
                <a:buFont typeface="Arial"/>
                <a:buNone/>
              </a:pPr>
              <a:r>
                <a:rPr lang="ja" sz="1300" b="1" i="0" u="none" strike="noStrike" cap="none">
                  <a:solidFill>
                    <a:srgbClr val="FFFFFF"/>
                  </a:solidFill>
                  <a:latin typeface="BIZ UDPGothic"/>
                  <a:ea typeface="BIZ UDPGothic"/>
                  <a:cs typeface="BIZ UDPGothic"/>
                  <a:sym typeface="BIZ UDPGothic"/>
                </a:rPr>
                <a:t>方法</a:t>
              </a:r>
              <a:endParaRPr sz="500" b="0" i="0" u="none" strike="noStrike" cap="none">
                <a:solidFill>
                  <a:srgbClr val="000000"/>
                </a:solidFill>
                <a:latin typeface="BIZ UDPGothic"/>
                <a:ea typeface="BIZ UDPGothic"/>
                <a:cs typeface="BIZ UDPGothic"/>
                <a:sym typeface="BIZ UDPGothic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1717</Words>
  <Application>Microsoft Macintosh PowerPoint</Application>
  <PresentationFormat>画面に合わせる (16:9)</PresentationFormat>
  <Paragraphs>710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3" baseType="lpstr">
      <vt:lpstr>BIZ UDPGothic</vt:lpstr>
      <vt:lpstr>Arial</vt:lpstr>
      <vt:lpstr>Calibri</vt:lpstr>
      <vt:lpstr>Simple Light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shinya.gakuhari</cp:lastModifiedBy>
  <cp:revision>1</cp:revision>
  <dcterms:modified xsi:type="dcterms:W3CDTF">2025-03-25T02:38:55Z</dcterms:modified>
</cp:coreProperties>
</file>